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86" r:id="rId2"/>
    <p:sldId id="314" r:id="rId3"/>
    <p:sldId id="276" r:id="rId4"/>
    <p:sldId id="312" r:id="rId5"/>
    <p:sldId id="290" r:id="rId6"/>
    <p:sldId id="291" r:id="rId7"/>
    <p:sldId id="306" r:id="rId8"/>
    <p:sldId id="292" r:id="rId9"/>
    <p:sldId id="293" r:id="rId10"/>
    <p:sldId id="297" r:id="rId11"/>
    <p:sldId id="298" r:id="rId12"/>
    <p:sldId id="318" r:id="rId13"/>
    <p:sldId id="303" r:id="rId14"/>
    <p:sldId id="302" r:id="rId15"/>
    <p:sldId id="307" r:id="rId16"/>
    <p:sldId id="294" r:id="rId17"/>
    <p:sldId id="295" r:id="rId18"/>
    <p:sldId id="301" r:id="rId19"/>
    <p:sldId id="304" r:id="rId20"/>
    <p:sldId id="305" r:id="rId21"/>
    <p:sldId id="296" r:id="rId22"/>
    <p:sldId id="317" r:id="rId23"/>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81">
          <p15:clr>
            <a:srgbClr val="A4A3A4"/>
          </p15:clr>
        </p15:guide>
        <p15:guide id="4" pos="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0672" autoAdjust="0"/>
  </p:normalViewPr>
  <p:slideViewPr>
    <p:cSldViewPr snapToGrid="0" snapToObjects="1" showGuides="1">
      <p:cViewPr varScale="1">
        <p:scale>
          <a:sx n="52" d="100"/>
          <a:sy n="52" d="100"/>
        </p:scale>
        <p:origin x="1228" y="44"/>
      </p:cViewPr>
      <p:guideLst>
        <p:guide orient="horz" pos="2160"/>
        <p:guide pos="3840"/>
        <p:guide orient="horz" pos="1881"/>
        <p:guide pos="3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A0E4E9E-18DB-4495-8F67-A786536F4BCC}" type="datetimeFigureOut">
              <a:rPr lang="nl-NL" smtClean="0"/>
              <a:t>15-9-2023</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C975030-DD32-4894-BB7A-0977AC47D23B}" type="slidenum">
              <a:rPr lang="nl-NL" smtClean="0"/>
              <a:t>‹nr.›</a:t>
            </a:fld>
            <a:endParaRPr lang="nl-NL"/>
          </a:p>
        </p:txBody>
      </p:sp>
    </p:spTree>
    <p:extLst>
      <p:ext uri="{BB962C8B-B14F-4D97-AF65-F5344CB8AC3E}">
        <p14:creationId xmlns:p14="http://schemas.microsoft.com/office/powerpoint/2010/main" val="1277688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99F68E8-AE38-7644-8706-91DCBA810D5A}" type="datetimeFigureOut">
              <a:rPr lang="nl-NL" smtClean="0"/>
              <a:t>15-9-2023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E1EB214-B18D-8641-BD89-A65BDA38D814}" type="slidenum">
              <a:rPr lang="nl-NL" smtClean="0"/>
              <a:t>‹nr.›</a:t>
            </a:fld>
            <a:endParaRPr lang="nl-NL"/>
          </a:p>
        </p:txBody>
      </p:sp>
    </p:spTree>
    <p:extLst>
      <p:ext uri="{BB962C8B-B14F-4D97-AF65-F5344CB8AC3E}">
        <p14:creationId xmlns:p14="http://schemas.microsoft.com/office/powerpoint/2010/main" val="27662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Goede schoonmaak is naast handhygiëne een van de belangrijkste infectie preventie maatregelen. Goede infectie preventie is belangrijk gezien de toename in het vóórkomen van bijzonder resistente micro-organismen, ook in de langdurige ouderenzorg.</a:t>
            </a: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Met moderne technieken, middels ATP </a:t>
            </a:r>
            <a:r>
              <a:rPr lang="nl-NL" sz="12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(adenosinetrifosfaat</a:t>
            </a:r>
            <a:r>
              <a:rPr lang="nl-NL" sz="12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metingen, is het mogelijk om de schoonmaak op een objectieve manier in kaart te brengen. Al eerder werd vanuit </a:t>
            </a:r>
            <a:r>
              <a:rPr lang="nl-NL" sz="1200" kern="100" dirty="0" err="1">
                <a:effectLst/>
                <a:latin typeface="Calibri" panose="020F0502020204030204" pitchFamily="34" charset="0"/>
                <a:ea typeface="Calibri" panose="020F0502020204030204" pitchFamily="34" charset="0"/>
                <a:cs typeface="Times New Roman" panose="02020603050405020304" pitchFamily="18" charset="0"/>
              </a:rPr>
              <a:t>Rezisto</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de audit ‘Hoe schoon is schoon?’ voor de schoonmaak van verpleegafdelingen in het ziekenhuis ontwikkeld op basis van ATP metingen. </a:t>
            </a: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Het uitgangspunt van deze audit is dat de aanwezigheid van organisch materiaal op een oppervlakte een maat is voor de verontreiniging hiervan. De hoeveelheid organisch materiaal is te meten met een ATP meter. Het meten van hoe schoon iets is en het uitdrukken hiervan in objectieve getallen geeft een mogelijkheid om hierin te verbeteren. </a:t>
            </a: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De uitvoer van deze audit in ziekenhuizen liet zien dat het uitwisselen van de bevindingen tussen de verschillende ziekenhuizen een belangrijk en waardevol leereffect met zich meebrengt. Reden om deze audit breder uit te gaan zetten binnen de langdurige ouderenzorg in woonzorgcentra. </a:t>
            </a: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Voor woonzorgcentra ontwikkelden we daarom een vergelijkbare audit waar uw zorgorganisatie aan mee zal doen. In dit document vindt u alle verdere benodigde informatie voor de uitvoer van de audit. </a:t>
            </a:r>
          </a:p>
          <a:p>
            <a:endParaRPr lang="nl-NL" dirty="0"/>
          </a:p>
        </p:txBody>
      </p:sp>
      <p:sp>
        <p:nvSpPr>
          <p:cNvPr id="4" name="Tijdelijke aanduiding voor dianummer 3"/>
          <p:cNvSpPr>
            <a:spLocks noGrp="1"/>
          </p:cNvSpPr>
          <p:nvPr>
            <p:ph type="sldNum" sz="quarter" idx="5"/>
          </p:nvPr>
        </p:nvSpPr>
        <p:spPr/>
        <p:txBody>
          <a:bodyPr/>
          <a:lstStyle/>
          <a:p>
            <a:fld id="{BE1EB214-B18D-8641-BD89-A65BDA38D814}" type="slidenum">
              <a:rPr lang="nl-NL" smtClean="0"/>
              <a:t>2</a:t>
            </a:fld>
            <a:endParaRPr lang="nl-NL"/>
          </a:p>
        </p:txBody>
      </p:sp>
    </p:spTree>
    <p:extLst>
      <p:ext uri="{BB962C8B-B14F-4D97-AF65-F5344CB8AC3E}">
        <p14:creationId xmlns:p14="http://schemas.microsoft.com/office/powerpoint/2010/main" val="249817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Goede schoonmaak is naast handhygiëne een van de belangrijkste infectie preventie maatregelen. Goede infectie preventie is belangrijk gezien de toename in het vóórkomen van bijzonder resistente micro-organismen, ook in de langdurige ouderenzorg.</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Met moderne technieken, middels ATP </a:t>
            </a:r>
            <a:r>
              <a:rPr lang="nl-NL" sz="18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(adenosinetrifosfaat</a:t>
            </a:r>
            <a:r>
              <a:rPr lang="nl-NL"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metingen, is het mogelijk om de schoonmaak op een objectieve manier in kaart te brengen. Al eerder werd vanuit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Rezisto</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de audit ‘Hoe schoon is schoon?’ voor de schoonmaak van verpleegafdelingen in het ziekenhuis ontwikkeld op basis van ATP metingen.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Het uitgangspunt van deze audit is dat de aanwezigheid van organisch materiaal op een oppervlakte een maat is voor de verontreiniging hiervan. De hoeveelheid organisch materiaal is te meten met een ATP meter. Het meten van hoe schoon iets is en het uitdrukken hiervan in objectieve getallen geeft een mogelijkheid om hierin te verbeteren.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uitvoer van deze audit in ziekenhuizen liet zien dat het uitwisselen van de bevindingen tussen de verschillende ziekenhuizen een belangrijk en waardevol leereffect met zich meebrengt. Reden om deze audit breder uit te gaan zetten binnen de langdurige ouderenzorg in woonzorgcentra.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Voor woonzorgcentra ontwikkelden we daarom een vergelijkbare audit waar uw zorgorganisatie aan mee zal doen. In dit document vindt u alle verdere benodigde informatie voor de uitvoer van de audit. </a:t>
            </a:r>
          </a:p>
          <a:p>
            <a:endParaRPr lang="nl-NL" dirty="0"/>
          </a:p>
        </p:txBody>
      </p:sp>
      <p:sp>
        <p:nvSpPr>
          <p:cNvPr id="4" name="Tijdelijke aanduiding voor dianummer 3"/>
          <p:cNvSpPr>
            <a:spLocks noGrp="1"/>
          </p:cNvSpPr>
          <p:nvPr>
            <p:ph type="sldNum" sz="quarter" idx="5"/>
          </p:nvPr>
        </p:nvSpPr>
        <p:spPr/>
        <p:txBody>
          <a:bodyPr/>
          <a:lstStyle/>
          <a:p>
            <a:fld id="{BE1EB214-B18D-8641-BD89-A65BDA38D814}" type="slidenum">
              <a:rPr lang="nl-NL" smtClean="0"/>
              <a:t>3</a:t>
            </a:fld>
            <a:endParaRPr lang="nl-NL"/>
          </a:p>
        </p:txBody>
      </p:sp>
    </p:spTree>
    <p:extLst>
      <p:ext uri="{BB962C8B-B14F-4D97-AF65-F5344CB8AC3E}">
        <p14:creationId xmlns:p14="http://schemas.microsoft.com/office/powerpoint/2010/main" val="184453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Metingen worden onaangekondigd uitgevoerd om zoveel mogelijk een beeld van de werkelijke situatie te krijgen.</a:t>
            </a:r>
          </a:p>
          <a:p>
            <a:pPr marL="0" indent="0">
              <a:buNone/>
            </a:pPr>
            <a:r>
              <a:rPr lang="nl-NL" sz="1200" dirty="0"/>
              <a:t>Een ideaal moment om te meten is er niet. Er zullen altijd omgevingselementen of zorgvoorwerpen zijn die pas gereinigd werden of waarbij het nog dient te gebeuren. De randomisatie van de meetpunten zorgt ervoor dat dit opgevangen wordt. </a:t>
            </a:r>
          </a:p>
          <a:p>
            <a:pPr marL="0" indent="0">
              <a:buNone/>
            </a:pPr>
            <a:r>
              <a:rPr lang="nl-NL" sz="1200" dirty="0"/>
              <a:t>Concreet zal het meest geschikte meetmoment van afdeling tot afdeling (en van instelling tot instelling) anders zijn, maar kort voor of kort na de lunchpauze lijkt het beste moment. Voor de standaardisatie is het belangrijk om bij vervolgmetingen weer op het zelfde tijdstip te meten.</a:t>
            </a:r>
          </a:p>
          <a:p>
            <a:pPr marL="0" indent="0">
              <a:buNone/>
            </a:pPr>
            <a:r>
              <a:rPr lang="nl-NL" sz="1200" dirty="0"/>
              <a:t>Verspreid de metingen zoveel mogelijk over de gehele afdeling, dus niet alle sanitair punten in 1 badkamer testen, of alles in 1 kamer. Dit voorkomt dat de metingen worden bepaald door 1 patiënt of door 1 verpleegkundige. </a:t>
            </a:r>
          </a:p>
          <a:p>
            <a:pPr marL="0" indent="0">
              <a:buNone/>
            </a:pPr>
            <a:r>
              <a:rPr lang="nl-NL" sz="1200" dirty="0"/>
              <a:t>Voor zorgmateriaal speelt dit geen rol, gezien deze continu in gebruik zijn en tussen twee patiënten in dienen te worden gereinigd en gedesinfecteerd.</a:t>
            </a:r>
          </a:p>
          <a:p>
            <a:endParaRPr lang="nl-NL" dirty="0"/>
          </a:p>
        </p:txBody>
      </p:sp>
      <p:sp>
        <p:nvSpPr>
          <p:cNvPr id="4" name="Tijdelijke aanduiding voor dianummer 3"/>
          <p:cNvSpPr>
            <a:spLocks noGrp="1"/>
          </p:cNvSpPr>
          <p:nvPr>
            <p:ph type="sldNum" sz="quarter" idx="5"/>
          </p:nvPr>
        </p:nvSpPr>
        <p:spPr/>
        <p:txBody>
          <a:bodyPr/>
          <a:lstStyle/>
          <a:p>
            <a:fld id="{BE1EB214-B18D-8641-BD89-A65BDA38D814}" type="slidenum">
              <a:rPr lang="nl-NL" smtClean="0"/>
              <a:t>16</a:t>
            </a:fld>
            <a:endParaRPr lang="nl-NL"/>
          </a:p>
        </p:txBody>
      </p:sp>
    </p:spTree>
    <p:extLst>
      <p:ext uri="{BB962C8B-B14F-4D97-AF65-F5344CB8AC3E}">
        <p14:creationId xmlns:p14="http://schemas.microsoft.com/office/powerpoint/2010/main" val="3090051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Rond enkele hoek rechthoek 7"/>
          <p:cNvSpPr/>
          <p:nvPr userDrawn="1"/>
        </p:nvSpPr>
        <p:spPr>
          <a:xfrm rot="16200000" flipH="1">
            <a:off x="4242000" y="-3882000"/>
            <a:ext cx="4068000" cy="11832000"/>
          </a:xfrm>
          <a:prstGeom prst="round1Rect">
            <a:avLst>
              <a:gd name="adj" fmla="val 21570"/>
            </a:avLst>
          </a:prstGeom>
          <a:solidFill>
            <a:schemeClr val="bg1"/>
          </a:solidFill>
          <a:ln>
            <a:noFill/>
          </a:ln>
          <a:effectLst>
            <a:outerShdw blurRad="1270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 name="Rechthoek 6"/>
          <p:cNvSpPr/>
          <p:nvPr userDrawn="1"/>
        </p:nvSpPr>
        <p:spPr>
          <a:xfrm>
            <a:off x="0" y="4461041"/>
            <a:ext cx="12192000" cy="2396959"/>
          </a:xfrm>
          <a:prstGeom prst="rect">
            <a:avLst/>
          </a:prstGeom>
          <a:gradFill>
            <a:gsLst>
              <a:gs pos="0">
                <a:schemeClr val="accent3"/>
              </a:gs>
              <a:gs pos="50000">
                <a:schemeClr val="accent4"/>
              </a:gs>
              <a:gs pos="100000">
                <a:schemeClr val="accent5"/>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ctrTitle"/>
          </p:nvPr>
        </p:nvSpPr>
        <p:spPr>
          <a:xfrm>
            <a:off x="1080000" y="1887733"/>
            <a:ext cx="9720000" cy="1945239"/>
          </a:xfrm>
        </p:spPr>
        <p:txBody>
          <a:bodyPr anchor="b">
            <a:normAutofit/>
          </a:bodyPr>
          <a:lstStyle>
            <a:lvl1pPr algn="l">
              <a:lnSpc>
                <a:spcPts val="5000"/>
              </a:lnSpc>
              <a:defRPr sz="4500" b="0" i="0">
                <a:solidFill>
                  <a:schemeClr val="accent5"/>
                </a:solidFill>
                <a:latin typeface="Roboto Light" charset="0"/>
                <a:ea typeface="Roboto Light" charset="0"/>
                <a:cs typeface="Roboto Light" charset="0"/>
              </a:defRPr>
            </a:lvl1pPr>
          </a:lstStyle>
          <a:p>
            <a:r>
              <a:rPr lang="nl-NL"/>
              <a:t>Klik om de stijl te bewerken</a:t>
            </a:r>
            <a:endParaRPr lang="nl-NL" dirty="0"/>
          </a:p>
        </p:txBody>
      </p:sp>
      <p:sp>
        <p:nvSpPr>
          <p:cNvPr id="3" name="Ondertitel 2"/>
          <p:cNvSpPr>
            <a:spLocks noGrp="1"/>
          </p:cNvSpPr>
          <p:nvPr>
            <p:ph type="subTitle" idx="1"/>
          </p:nvPr>
        </p:nvSpPr>
        <p:spPr>
          <a:xfrm>
            <a:off x="1080000" y="4700582"/>
            <a:ext cx="9720000" cy="1260000"/>
          </a:xfrm>
        </p:spPr>
        <p:txBody>
          <a:bodyPr lIns="0" tIns="0" rIns="0" bIns="0">
            <a:normAutofit/>
          </a:bodyPr>
          <a:lstStyle>
            <a:lvl1pPr marL="0" indent="0" algn="l">
              <a:lnSpc>
                <a:spcPts val="2500"/>
              </a:lnSpc>
              <a:buNone/>
              <a:defRPr sz="2000" b="0" i="0">
                <a:solidFill>
                  <a:schemeClr val="bg1"/>
                </a:solidFill>
                <a:latin typeface="Roboto Slab Light" charset="0"/>
                <a:ea typeface="Roboto Slab Light" charset="0"/>
                <a:cs typeface="Roboto Slab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692F7F0-D9C3-0144-B86C-4C7153ABF386}" type="datetime4">
              <a:rPr lang="nl-NL" smtClean="0">
                <a:solidFill>
                  <a:srgbClr val="FFFFFF"/>
                </a:solidFill>
              </a:rPr>
              <a:pPr/>
              <a:t>15 september 2023</a:t>
            </a:fld>
            <a:endParaRPr lang="nl-NL">
              <a:solidFill>
                <a:srgbClr val="FFFFFF"/>
              </a:solidFill>
            </a:endParaRPr>
          </a:p>
        </p:txBody>
      </p:sp>
      <p:sp>
        <p:nvSpPr>
          <p:cNvPr id="5" name="Tijdelijke aanduiding voor voettekst 4"/>
          <p:cNvSpPr>
            <a:spLocks noGrp="1"/>
          </p:cNvSpPr>
          <p:nvPr>
            <p:ph type="ftr" sz="quarter" idx="11"/>
          </p:nvPr>
        </p:nvSpPr>
        <p:spPr/>
        <p:txBody>
          <a:bodyPr/>
          <a:lstStyle/>
          <a:p>
            <a:r>
              <a:rPr lang="nl-NL" dirty="0">
                <a:solidFill>
                  <a:srgbClr val="FFFFFF"/>
                </a:solidFill>
              </a:rPr>
              <a:t>&lt;Deze tekst kun je aanpassen in de koptekst en voettekst &gt;</a:t>
            </a: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‹nr.›</a:t>
            </a:fld>
            <a:endParaRPr lang="nl-NL">
              <a:solidFill>
                <a:srgbClr val="FFFFFF"/>
              </a:solidFill>
            </a:endParaRPr>
          </a:p>
        </p:txBody>
      </p:sp>
      <p:pic>
        <p:nvPicPr>
          <p:cNvPr id="9" name="Afbeelding 8"/>
          <p:cNvPicPr>
            <a:picLocks noChangeAspect="1"/>
          </p:cNvPicPr>
          <p:nvPr userDrawn="1"/>
        </p:nvPicPr>
        <p:blipFill>
          <a:blip r:embed="rId2"/>
          <a:stretch>
            <a:fillRect/>
          </a:stretch>
        </p:blipFill>
        <p:spPr>
          <a:xfrm>
            <a:off x="615620" y="201618"/>
            <a:ext cx="3568451" cy="1286065"/>
          </a:xfrm>
          <a:prstGeom prst="rect">
            <a:avLst/>
          </a:prstGeom>
        </p:spPr>
      </p:pic>
    </p:spTree>
    <p:extLst>
      <p:ext uri="{BB962C8B-B14F-4D97-AF65-F5344CB8AC3E}">
        <p14:creationId xmlns:p14="http://schemas.microsoft.com/office/powerpoint/2010/main" val="14767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0" name="Rechthoek 9"/>
          <p:cNvSpPr/>
          <p:nvPr userDrawn="1"/>
        </p:nvSpPr>
        <p:spPr>
          <a:xfrm>
            <a:off x="0" y="6176963"/>
            <a:ext cx="12192000" cy="681037"/>
          </a:xfrm>
          <a:prstGeom prst="rect">
            <a:avLst/>
          </a:prstGeom>
          <a:gradFill>
            <a:gsLst>
              <a:gs pos="0">
                <a:schemeClr val="accent3"/>
              </a:gs>
              <a:gs pos="50000">
                <a:schemeClr val="accent4"/>
              </a:gs>
              <a:gs pos="100000">
                <a:schemeClr val="accent5"/>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8" name="Rond enkele hoek rechthoek 7"/>
          <p:cNvSpPr/>
          <p:nvPr userDrawn="1"/>
        </p:nvSpPr>
        <p:spPr>
          <a:xfrm rot="16200000" flipH="1">
            <a:off x="5485012" y="-5112379"/>
            <a:ext cx="1581976" cy="11832000"/>
          </a:xfrm>
          <a:prstGeom prst="round1Rect">
            <a:avLst>
              <a:gd name="adj" fmla="val 21570"/>
            </a:avLst>
          </a:prstGeom>
          <a:solidFill>
            <a:schemeClr val="bg1"/>
          </a:solidFill>
          <a:ln>
            <a:noFill/>
          </a:ln>
          <a:effectLst>
            <a:outerShdw blurRad="1270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title"/>
          </p:nvPr>
        </p:nvSpPr>
        <p:spPr>
          <a:xfrm>
            <a:off x="1080000" y="803620"/>
            <a:ext cx="10440000" cy="613547"/>
          </a:xfrm>
        </p:spPr>
        <p:txBody>
          <a:bodyPr>
            <a:normAutofit/>
          </a:bodyPr>
          <a:lstStyle>
            <a:lvl1pPr>
              <a:lnSpc>
                <a:spcPts val="2400"/>
              </a:lnSpc>
              <a:defRPr sz="2200">
                <a:solidFill>
                  <a:schemeClr val="accent1"/>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1080000" y="1825625"/>
            <a:ext cx="10440000" cy="4214813"/>
          </a:xfrm>
        </p:spPr>
        <p:txBody>
          <a:bodyPr>
            <a:normAutofit/>
          </a:bodyPr>
          <a:lstStyle>
            <a:lvl1pPr>
              <a:defRPr sz="2000" b="0" i="0">
                <a:latin typeface="Roboto Light" charset="0"/>
                <a:ea typeface="Roboto Light" charset="0"/>
                <a:cs typeface="Roboto Light" charset="0"/>
              </a:defRPr>
            </a:lvl1pPr>
            <a:lvl2pPr>
              <a:defRPr sz="2000" b="0" i="0">
                <a:latin typeface="Roboto Light" charset="0"/>
                <a:ea typeface="Roboto Light" charset="0"/>
                <a:cs typeface="Roboto Light" charset="0"/>
              </a:defRPr>
            </a:lvl2pPr>
            <a:lvl3pPr>
              <a:defRPr sz="2000" b="0" i="0">
                <a:latin typeface="Roboto Light" charset="0"/>
                <a:ea typeface="Roboto Light" charset="0"/>
                <a:cs typeface="Roboto Light" charset="0"/>
              </a:defRPr>
            </a:lvl3pPr>
            <a:lvl4pPr>
              <a:defRPr sz="1500" b="0" i="0">
                <a:latin typeface="Roboto Light" charset="0"/>
                <a:ea typeface="Roboto Light" charset="0"/>
                <a:cs typeface="Roboto Light" charset="0"/>
              </a:defRPr>
            </a:lvl4pPr>
            <a:lvl5pPr>
              <a:defRPr sz="1500" b="0" i="0">
                <a:latin typeface="Roboto Light" charset="0"/>
                <a:ea typeface="Roboto Light" charset="0"/>
                <a:cs typeface="Roboto Light"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1ED00D7C-37EB-5349-8ABC-105518C573F0}" type="slidenum">
              <a:rPr lang="nl-NL" smtClean="0">
                <a:solidFill>
                  <a:srgbClr val="FFFFFF"/>
                </a:solidFill>
              </a:rPr>
              <a:pPr/>
              <a:t>‹nr.›</a:t>
            </a:fld>
            <a:endParaRPr lang="nl-NL">
              <a:solidFill>
                <a:srgbClr val="FFFFFF"/>
              </a:solidFill>
            </a:endParaRPr>
          </a:p>
        </p:txBody>
      </p:sp>
      <p:pic>
        <p:nvPicPr>
          <p:cNvPr id="9" name="Afbeelding 8"/>
          <p:cNvPicPr>
            <a:picLocks noChangeAspect="1"/>
          </p:cNvPicPr>
          <p:nvPr userDrawn="1"/>
        </p:nvPicPr>
        <p:blipFill>
          <a:blip r:embed="rId2"/>
          <a:stretch>
            <a:fillRect/>
          </a:stretch>
        </p:blipFill>
        <p:spPr>
          <a:xfrm>
            <a:off x="644020" y="150498"/>
            <a:ext cx="1604772" cy="578358"/>
          </a:xfrm>
          <a:prstGeom prst="rect">
            <a:avLst/>
          </a:prstGeom>
        </p:spPr>
      </p:pic>
    </p:spTree>
    <p:extLst>
      <p:ext uri="{BB962C8B-B14F-4D97-AF65-F5344CB8AC3E}">
        <p14:creationId xmlns:p14="http://schemas.microsoft.com/office/powerpoint/2010/main" val="198558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8" name="Rond enkele hoek rechthoek 7"/>
          <p:cNvSpPr/>
          <p:nvPr userDrawn="1"/>
        </p:nvSpPr>
        <p:spPr>
          <a:xfrm rot="16200000" flipH="1">
            <a:off x="5485012" y="-5112379"/>
            <a:ext cx="1581976" cy="11832000"/>
          </a:xfrm>
          <a:prstGeom prst="round1Rect">
            <a:avLst>
              <a:gd name="adj" fmla="val 21570"/>
            </a:avLst>
          </a:prstGeom>
          <a:solidFill>
            <a:schemeClr val="bg1"/>
          </a:solidFill>
          <a:ln>
            <a:noFill/>
          </a:ln>
          <a:effectLst>
            <a:outerShdw blurRad="1270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76920" y="1825625"/>
            <a:ext cx="5181600" cy="41306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338400" y="1825625"/>
            <a:ext cx="5181600" cy="41306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A099D6AE-97EA-FE45-96DD-DB6D2FF1D602}" type="datetime4">
              <a:rPr lang="nl-NL" smtClean="0">
                <a:solidFill>
                  <a:srgbClr val="FFFFFF"/>
                </a:solidFill>
              </a:rPr>
              <a:pPr/>
              <a:t>15 september 2023</a:t>
            </a:fld>
            <a:endParaRPr lang="nl-NL">
              <a:solidFill>
                <a:srgbClr val="FFFFFF"/>
              </a:solidFill>
            </a:endParaRPr>
          </a:p>
        </p:txBody>
      </p:sp>
      <p:sp>
        <p:nvSpPr>
          <p:cNvPr id="6" name="Tijdelijke aanduiding voor voettekst 5"/>
          <p:cNvSpPr>
            <a:spLocks noGrp="1"/>
          </p:cNvSpPr>
          <p:nvPr>
            <p:ph type="ftr" sz="quarter" idx="11"/>
          </p:nvPr>
        </p:nvSpPr>
        <p:spPr/>
        <p:txBody>
          <a:bodyPr/>
          <a:lstStyle/>
          <a:p>
            <a:r>
              <a:rPr lang="nl-NL">
                <a:solidFill>
                  <a:srgbClr val="FFFFFF"/>
                </a:solidFill>
              </a:rPr>
              <a:t>&lt;Deze tekst kun je aanpassen in de koptekst en voettekst &gt;</a:t>
            </a:r>
          </a:p>
        </p:txBody>
      </p:sp>
      <p:sp>
        <p:nvSpPr>
          <p:cNvPr id="7" name="Tijdelijke aanduiding voor dianummer 6"/>
          <p:cNvSpPr>
            <a:spLocks noGrp="1"/>
          </p:cNvSpPr>
          <p:nvPr>
            <p:ph type="sldNum" sz="quarter" idx="12"/>
          </p:nvPr>
        </p:nvSpPr>
        <p:spPr/>
        <p:txBody>
          <a:bodyPr/>
          <a:lstStyle/>
          <a:p>
            <a:fld id="{1ED00D7C-37EB-5349-8ABC-105518C573F0}" type="slidenum">
              <a:rPr lang="nl-NL" smtClean="0">
                <a:solidFill>
                  <a:srgbClr val="FFFFFF"/>
                </a:solidFill>
              </a:rPr>
              <a:pPr/>
              <a:t>‹nr.›</a:t>
            </a:fld>
            <a:endParaRPr lang="nl-NL">
              <a:solidFill>
                <a:srgbClr val="FFFFFF"/>
              </a:solidFill>
            </a:endParaRPr>
          </a:p>
        </p:txBody>
      </p:sp>
      <p:pic>
        <p:nvPicPr>
          <p:cNvPr id="10" name="Afbeelding 9">
            <a:extLst>
              <a:ext uri="{FF2B5EF4-FFF2-40B4-BE49-F238E27FC236}">
                <a16:creationId xmlns:a16="http://schemas.microsoft.com/office/drawing/2014/main" id="{0AD7C8D0-DF2E-4C73-9E39-727918F4174C}"/>
              </a:ext>
            </a:extLst>
          </p:cNvPr>
          <p:cNvPicPr>
            <a:picLocks noChangeAspect="1"/>
          </p:cNvPicPr>
          <p:nvPr userDrawn="1"/>
        </p:nvPicPr>
        <p:blipFill>
          <a:blip r:embed="rId2"/>
          <a:stretch>
            <a:fillRect/>
          </a:stretch>
        </p:blipFill>
        <p:spPr>
          <a:xfrm>
            <a:off x="644020" y="150498"/>
            <a:ext cx="1604772" cy="578358"/>
          </a:xfrm>
          <a:prstGeom prst="rect">
            <a:avLst/>
          </a:prstGeom>
        </p:spPr>
      </p:pic>
    </p:spTree>
    <p:extLst>
      <p:ext uri="{BB962C8B-B14F-4D97-AF65-F5344CB8AC3E}">
        <p14:creationId xmlns:p14="http://schemas.microsoft.com/office/powerpoint/2010/main" val="210122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p:spTree>
      <p:nvGrpSpPr>
        <p:cNvPr id="1" name=""/>
        <p:cNvGrpSpPr/>
        <p:nvPr/>
      </p:nvGrpSpPr>
      <p:grpSpPr>
        <a:xfrm>
          <a:off x="0" y="0"/>
          <a:ext cx="0" cy="0"/>
          <a:chOff x="0" y="0"/>
          <a:chExt cx="0" cy="0"/>
        </a:xfrm>
      </p:grpSpPr>
      <p:sp>
        <p:nvSpPr>
          <p:cNvPr id="13" name="Rond enkele hoek rechthoek 12"/>
          <p:cNvSpPr/>
          <p:nvPr userDrawn="1"/>
        </p:nvSpPr>
        <p:spPr>
          <a:xfrm rot="16200000" flipH="1">
            <a:off x="6868962" y="1295063"/>
            <a:ext cx="4130675" cy="5191800"/>
          </a:xfrm>
          <a:prstGeom prst="round1Rect">
            <a:avLst>
              <a:gd name="adj" fmla="val 21570"/>
            </a:avLst>
          </a:prstGeom>
          <a:solidFill>
            <a:schemeClr val="bg1"/>
          </a:solidFill>
          <a:ln>
            <a:noFill/>
          </a:ln>
          <a:effectLst>
            <a:outerShdw blurRad="1270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6" name="Rond enkele hoek rechthoek 5"/>
          <p:cNvSpPr/>
          <p:nvPr userDrawn="1"/>
        </p:nvSpPr>
        <p:spPr>
          <a:xfrm rot="16200000" flipH="1">
            <a:off x="5485012" y="-5112379"/>
            <a:ext cx="1581976" cy="11832000"/>
          </a:xfrm>
          <a:prstGeom prst="round1Rect">
            <a:avLst>
              <a:gd name="adj" fmla="val 21570"/>
            </a:avLst>
          </a:prstGeom>
          <a:solidFill>
            <a:schemeClr val="bg1"/>
          </a:solidFill>
          <a:ln>
            <a:noFill/>
          </a:ln>
          <a:effectLst>
            <a:outerShdw blurRad="1270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D0A4EDF-386B-9F48-8398-9229491D6426}" type="datetime4">
              <a:rPr lang="nl-NL" smtClean="0">
                <a:solidFill>
                  <a:srgbClr val="FFFFFF"/>
                </a:solidFill>
              </a:rPr>
              <a:pPr/>
              <a:t>15 september 2023</a:t>
            </a:fld>
            <a:endParaRPr lang="nl-NL">
              <a:solidFill>
                <a:srgbClr val="FFFFFF"/>
              </a:solidFill>
            </a:endParaRPr>
          </a:p>
        </p:txBody>
      </p:sp>
      <p:sp>
        <p:nvSpPr>
          <p:cNvPr id="4" name="Tijdelijke aanduiding voor voettekst 3"/>
          <p:cNvSpPr>
            <a:spLocks noGrp="1"/>
          </p:cNvSpPr>
          <p:nvPr>
            <p:ph type="ftr" sz="quarter" idx="11"/>
          </p:nvPr>
        </p:nvSpPr>
        <p:spPr/>
        <p:txBody>
          <a:bodyPr/>
          <a:lstStyle/>
          <a:p>
            <a:r>
              <a:rPr lang="nl-NL">
                <a:solidFill>
                  <a:srgbClr val="FFFFFF"/>
                </a:solidFill>
              </a:rPr>
              <a:t>&lt;Deze tekst kun je aanpassen in de koptekst en voettekst &gt;</a:t>
            </a:r>
          </a:p>
        </p:txBody>
      </p:sp>
      <p:sp>
        <p:nvSpPr>
          <p:cNvPr id="5" name="Tijdelijke aanduiding voor dianummer 4"/>
          <p:cNvSpPr>
            <a:spLocks noGrp="1"/>
          </p:cNvSpPr>
          <p:nvPr>
            <p:ph type="sldNum" sz="quarter" idx="12"/>
          </p:nvPr>
        </p:nvSpPr>
        <p:spPr/>
        <p:txBody>
          <a:bodyPr/>
          <a:lstStyle/>
          <a:p>
            <a:fld id="{1ED00D7C-37EB-5349-8ABC-105518C573F0}" type="slidenum">
              <a:rPr lang="nl-NL" smtClean="0">
                <a:solidFill>
                  <a:srgbClr val="FFFFFF"/>
                </a:solidFill>
              </a:rPr>
              <a:pPr/>
              <a:t>‹nr.›</a:t>
            </a:fld>
            <a:endParaRPr lang="nl-NL">
              <a:solidFill>
                <a:srgbClr val="FFFFFF"/>
              </a:solidFill>
            </a:endParaRPr>
          </a:p>
        </p:txBody>
      </p:sp>
      <p:sp>
        <p:nvSpPr>
          <p:cNvPr id="16" name="Tijdelijke aanduiding voor tekst 14"/>
          <p:cNvSpPr>
            <a:spLocks noGrp="1"/>
          </p:cNvSpPr>
          <p:nvPr>
            <p:ph type="body" sz="quarter" idx="13"/>
          </p:nvPr>
        </p:nvSpPr>
        <p:spPr>
          <a:xfrm>
            <a:off x="1079500" y="1917700"/>
            <a:ext cx="5016500" cy="4038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p:cNvSpPr>
            <a:spLocks noGrp="1"/>
          </p:cNvSpPr>
          <p:nvPr>
            <p:ph type="pic" sz="quarter" idx="14"/>
          </p:nvPr>
        </p:nvSpPr>
        <p:spPr>
          <a:xfrm>
            <a:off x="6692900" y="1917700"/>
            <a:ext cx="4827100" cy="3721100"/>
          </a:xfrm>
        </p:spPr>
        <p:txBody>
          <a:bodyPr/>
          <a:lstStyle/>
          <a:p>
            <a:r>
              <a:rPr lang="nl-NL"/>
              <a:t>Klik op het pictogram als u een afbeelding wilt toevoegen</a:t>
            </a:r>
          </a:p>
        </p:txBody>
      </p:sp>
      <p:pic>
        <p:nvPicPr>
          <p:cNvPr id="11" name="Afbeelding 10">
            <a:extLst>
              <a:ext uri="{FF2B5EF4-FFF2-40B4-BE49-F238E27FC236}">
                <a16:creationId xmlns:a16="http://schemas.microsoft.com/office/drawing/2014/main" id="{500A9549-ADE7-4EEC-BF99-B08347504ED0}"/>
              </a:ext>
            </a:extLst>
          </p:cNvPr>
          <p:cNvPicPr>
            <a:picLocks noChangeAspect="1"/>
          </p:cNvPicPr>
          <p:nvPr userDrawn="1"/>
        </p:nvPicPr>
        <p:blipFill>
          <a:blip r:embed="rId2"/>
          <a:stretch>
            <a:fillRect/>
          </a:stretch>
        </p:blipFill>
        <p:spPr>
          <a:xfrm>
            <a:off x="644020" y="150498"/>
            <a:ext cx="1604772" cy="578358"/>
          </a:xfrm>
          <a:prstGeom prst="rect">
            <a:avLst/>
          </a:prstGeom>
        </p:spPr>
      </p:pic>
    </p:spTree>
    <p:extLst>
      <p:ext uri="{BB962C8B-B14F-4D97-AF65-F5344CB8AC3E}">
        <p14:creationId xmlns:p14="http://schemas.microsoft.com/office/powerpoint/2010/main" val="41100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560DCF-3E9E-6D49-8FF4-9CE505374C42}" type="datetime4">
              <a:rPr lang="nl-NL" smtClean="0">
                <a:solidFill>
                  <a:srgbClr val="FFFFFF"/>
                </a:solidFill>
              </a:rPr>
              <a:pPr/>
              <a:t>15 september 2023</a:t>
            </a:fld>
            <a:endParaRPr lang="nl-NL">
              <a:solidFill>
                <a:srgbClr val="FFFFFF"/>
              </a:solidFill>
            </a:endParaRPr>
          </a:p>
        </p:txBody>
      </p:sp>
      <p:sp>
        <p:nvSpPr>
          <p:cNvPr id="3" name="Tijdelijke aanduiding voor voettekst 2"/>
          <p:cNvSpPr>
            <a:spLocks noGrp="1"/>
          </p:cNvSpPr>
          <p:nvPr>
            <p:ph type="ftr" sz="quarter" idx="11"/>
          </p:nvPr>
        </p:nvSpPr>
        <p:spPr/>
        <p:txBody>
          <a:bodyPr/>
          <a:lstStyle/>
          <a:p>
            <a:r>
              <a:rPr lang="nl-NL">
                <a:solidFill>
                  <a:srgbClr val="FFFFFF"/>
                </a:solidFill>
              </a:rPr>
              <a:t>&lt;Deze tekst kun je aanpassen in de koptekst en voettekst &gt;</a:t>
            </a:r>
          </a:p>
        </p:txBody>
      </p:sp>
      <p:sp>
        <p:nvSpPr>
          <p:cNvPr id="4" name="Tijdelijke aanduiding voor dianummer 3"/>
          <p:cNvSpPr>
            <a:spLocks noGrp="1"/>
          </p:cNvSpPr>
          <p:nvPr>
            <p:ph type="sldNum" sz="quarter" idx="12"/>
          </p:nvPr>
        </p:nvSpPr>
        <p:spPr/>
        <p:txBody>
          <a:bodyPr/>
          <a:lstStyle/>
          <a:p>
            <a:fld id="{1ED00D7C-37EB-5349-8ABC-105518C573F0}" type="slidenum">
              <a:rPr lang="nl-NL" smtClean="0">
                <a:solidFill>
                  <a:srgbClr val="FFFFFF"/>
                </a:solidFill>
              </a:rPr>
              <a:pPr/>
              <a:t>‹nr.›</a:t>
            </a:fld>
            <a:endParaRPr lang="nl-NL">
              <a:solidFill>
                <a:srgbClr val="FFFFFF"/>
              </a:solidFill>
            </a:endParaRPr>
          </a:p>
        </p:txBody>
      </p:sp>
      <p:sp>
        <p:nvSpPr>
          <p:cNvPr id="5" name="Rechthoek 4"/>
          <p:cNvSpPr/>
          <p:nvPr userDrawn="1"/>
        </p:nvSpPr>
        <p:spPr>
          <a:xfrm>
            <a:off x="-2" y="1"/>
            <a:ext cx="12192000" cy="6858000"/>
          </a:xfrm>
          <a:prstGeom prst="rect">
            <a:avLst/>
          </a:prstGeom>
          <a:gradFill>
            <a:gsLst>
              <a:gs pos="0">
                <a:schemeClr val="accent3"/>
              </a:gs>
              <a:gs pos="50000">
                <a:schemeClr val="accent4"/>
              </a:gs>
              <a:gs pos="100000">
                <a:schemeClr val="accent5"/>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6" name="Rond enkele hoek rechthoek 5"/>
          <p:cNvSpPr/>
          <p:nvPr userDrawn="1"/>
        </p:nvSpPr>
        <p:spPr>
          <a:xfrm rot="5400000" flipH="1">
            <a:off x="4635473" y="-313125"/>
            <a:ext cx="2535651" cy="11806601"/>
          </a:xfrm>
          <a:prstGeom prst="round1Rect">
            <a:avLst>
              <a:gd name="adj" fmla="val 21570"/>
            </a:avLst>
          </a:prstGeom>
          <a:solidFill>
            <a:schemeClr val="bg1"/>
          </a:solidFill>
          <a:ln>
            <a:noFill/>
          </a:ln>
          <a:effectLst>
            <a:outerShdw blurRad="127000" dist="76200" dir="19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12" name="Afbeelding 11"/>
          <p:cNvPicPr>
            <a:picLocks noChangeAspect="1"/>
          </p:cNvPicPr>
          <p:nvPr userDrawn="1"/>
        </p:nvPicPr>
        <p:blipFill>
          <a:blip r:embed="rId2"/>
          <a:stretch>
            <a:fillRect/>
          </a:stretch>
        </p:blipFill>
        <p:spPr>
          <a:xfrm>
            <a:off x="7753020" y="4961351"/>
            <a:ext cx="3568451" cy="1286065"/>
          </a:xfrm>
          <a:prstGeom prst="rect">
            <a:avLst/>
          </a:prstGeom>
        </p:spPr>
      </p:pic>
      <p:sp>
        <p:nvSpPr>
          <p:cNvPr id="8" name="Titel 7">
            <a:extLst>
              <a:ext uri="{FF2B5EF4-FFF2-40B4-BE49-F238E27FC236}">
                <a16:creationId xmlns:a16="http://schemas.microsoft.com/office/drawing/2014/main" id="{0B72858B-B2E4-43F2-ADB1-97F0EA15F6BF}"/>
              </a:ext>
            </a:extLst>
          </p:cNvPr>
          <p:cNvSpPr>
            <a:spLocks noGrp="1"/>
          </p:cNvSpPr>
          <p:nvPr>
            <p:ph type="title"/>
          </p:nvPr>
        </p:nvSpPr>
        <p:spPr/>
        <p:txBody>
          <a:bodyPr>
            <a:normAutofit/>
          </a:bodyPr>
          <a:lstStyle>
            <a:lvl1pPr>
              <a:defRPr sz="3000" baseline="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791385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80000" y="803620"/>
            <a:ext cx="10440000" cy="615100"/>
          </a:xfrm>
          <a:prstGeom prst="rect">
            <a:avLst/>
          </a:prstGeom>
        </p:spPr>
        <p:txBody>
          <a:bodyPr vert="horz" lIns="0" tIns="0" rIns="0" bIns="0" rtlCol="0" anchor="b" anchorCtr="0">
            <a:normAutofit/>
          </a:bodyPr>
          <a:lstStyle/>
          <a:p>
            <a:r>
              <a:rPr lang="nl-NL" dirty="0"/>
              <a:t>Klikken om de titelstijl van het model te bewerken</a:t>
            </a:r>
          </a:p>
        </p:txBody>
      </p:sp>
      <p:sp>
        <p:nvSpPr>
          <p:cNvPr id="7" name="Rechthoek 6"/>
          <p:cNvSpPr/>
          <p:nvPr/>
        </p:nvSpPr>
        <p:spPr>
          <a:xfrm>
            <a:off x="0" y="6176963"/>
            <a:ext cx="12192000" cy="681037"/>
          </a:xfrm>
          <a:prstGeom prst="rect">
            <a:avLst/>
          </a:prstGeom>
          <a:gradFill>
            <a:gsLst>
              <a:gs pos="0">
                <a:schemeClr val="accent3"/>
              </a:gs>
              <a:gs pos="50000">
                <a:schemeClr val="accent4"/>
              </a:gs>
              <a:gs pos="100000">
                <a:schemeClr val="accent5"/>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3" name="Tijdelijke aanduiding voor tekst 2"/>
          <p:cNvSpPr>
            <a:spLocks noGrp="1"/>
          </p:cNvSpPr>
          <p:nvPr>
            <p:ph type="body" idx="1"/>
          </p:nvPr>
        </p:nvSpPr>
        <p:spPr>
          <a:xfrm>
            <a:off x="1080000" y="1825625"/>
            <a:ext cx="10440000" cy="4214813"/>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614200" y="6356350"/>
            <a:ext cx="2743200" cy="365125"/>
          </a:xfrm>
          <a:prstGeom prst="rect">
            <a:avLst/>
          </a:prstGeom>
        </p:spPr>
        <p:txBody>
          <a:bodyPr vert="horz" lIns="0" tIns="0" rIns="0" bIns="0" rtlCol="0" anchor="ctr"/>
          <a:lstStyle>
            <a:lvl1pPr algn="l">
              <a:defRPr sz="1200" b="0" i="0">
                <a:solidFill>
                  <a:schemeClr val="bg1"/>
                </a:solidFill>
                <a:latin typeface="Roboto Light" charset="0"/>
                <a:ea typeface="Roboto Light" charset="0"/>
                <a:cs typeface="Roboto Light" charset="0"/>
              </a:defRPr>
            </a:lvl1pPr>
          </a:lstStyle>
          <a:p>
            <a:fld id="{CBB94F32-8D64-A749-8CF3-AF860A1C4967}" type="datetime4">
              <a:rPr lang="nl-NL" smtClean="0">
                <a:solidFill>
                  <a:srgbClr val="FFFFFF"/>
                </a:solidFill>
              </a:rPr>
              <a:pPr/>
              <a:t>15 september 2023</a:t>
            </a:fld>
            <a:endParaRPr lang="nl-NL" dirty="0">
              <a:solidFill>
                <a:srgbClr val="FFFFFF"/>
              </a:solidFill>
            </a:endParaRPr>
          </a:p>
        </p:txBody>
      </p:sp>
      <p:sp>
        <p:nvSpPr>
          <p:cNvPr id="5" name="Tijdelijke aanduiding voor voettekst 4"/>
          <p:cNvSpPr>
            <a:spLocks noGrp="1"/>
          </p:cNvSpPr>
          <p:nvPr>
            <p:ph type="ftr" sz="quarter" idx="3"/>
          </p:nvPr>
        </p:nvSpPr>
        <p:spPr>
          <a:xfrm>
            <a:off x="1080000" y="6356350"/>
            <a:ext cx="4114800" cy="365125"/>
          </a:xfrm>
          <a:prstGeom prst="rect">
            <a:avLst/>
          </a:prstGeom>
        </p:spPr>
        <p:txBody>
          <a:bodyPr vert="horz" lIns="0" tIns="0" rIns="0" bIns="0" rtlCol="0" anchor="ctr"/>
          <a:lstStyle>
            <a:lvl1pPr algn="l">
              <a:defRPr sz="1200" b="0" i="0">
                <a:solidFill>
                  <a:schemeClr val="bg1"/>
                </a:solidFill>
                <a:latin typeface="Roboto Light" charset="0"/>
                <a:ea typeface="Roboto Light" charset="0"/>
                <a:cs typeface="Roboto Light" charset="0"/>
              </a:defRPr>
            </a:lvl1p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p:cNvSpPr>
            <a:spLocks noGrp="1"/>
          </p:cNvSpPr>
          <p:nvPr>
            <p:ph type="sldNum" sz="quarter" idx="4"/>
          </p:nvPr>
        </p:nvSpPr>
        <p:spPr>
          <a:xfrm>
            <a:off x="8776800" y="6356350"/>
            <a:ext cx="2743200" cy="365125"/>
          </a:xfrm>
          <a:prstGeom prst="rect">
            <a:avLst/>
          </a:prstGeom>
        </p:spPr>
        <p:txBody>
          <a:bodyPr vert="horz" lIns="0" tIns="0" rIns="0" bIns="0" rtlCol="0" anchor="ctr"/>
          <a:lstStyle>
            <a:lvl1pPr algn="r">
              <a:defRPr sz="1200" b="0" i="0">
                <a:solidFill>
                  <a:schemeClr val="bg1"/>
                </a:solidFill>
                <a:latin typeface="Roboto Light" charset="0"/>
                <a:ea typeface="Roboto Light" charset="0"/>
                <a:cs typeface="Roboto Light" charset="0"/>
              </a:defRPr>
            </a:lvl1pPr>
          </a:lstStyle>
          <a:p>
            <a:fld id="{1ED00D7C-37EB-5349-8ABC-105518C573F0}" type="slidenum">
              <a:rPr lang="nl-NL" smtClean="0">
                <a:solidFill>
                  <a:srgbClr val="FFFFFF"/>
                </a:solidFill>
              </a:rPr>
              <a:pPr/>
              <a:t>‹nr.›</a:t>
            </a:fld>
            <a:endParaRPr lang="nl-NL" dirty="0">
              <a:solidFill>
                <a:srgbClr val="FFFFFF"/>
              </a:solidFill>
            </a:endParaRPr>
          </a:p>
        </p:txBody>
      </p:sp>
    </p:spTree>
    <p:extLst>
      <p:ext uri="{BB962C8B-B14F-4D97-AF65-F5344CB8AC3E}">
        <p14:creationId xmlns:p14="http://schemas.microsoft.com/office/powerpoint/2010/main" val="1409403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914400" rtl="0" eaLnBrk="1" latinLnBrk="0" hangingPunct="1">
        <a:lnSpc>
          <a:spcPts val="2400"/>
        </a:lnSpc>
        <a:spcBef>
          <a:spcPct val="0"/>
        </a:spcBef>
        <a:buNone/>
        <a:defRPr sz="2200" b="0" i="0" kern="1200" baseline="0">
          <a:solidFill>
            <a:schemeClr val="accent1"/>
          </a:solidFill>
          <a:latin typeface="Roboto Slab Light" charset="0"/>
          <a:ea typeface="Roboto Slab Light" charset="0"/>
          <a:cs typeface="Roboto Slab Light" charset="0"/>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000" b="0" i="0" kern="1200">
          <a:solidFill>
            <a:schemeClr val="tx1"/>
          </a:solidFill>
          <a:latin typeface="Roboto Light" charset="0"/>
          <a:ea typeface="Roboto Light" charset="0"/>
          <a:cs typeface="Roboto Light" charset="0"/>
        </a:defRPr>
      </a:lvl1pPr>
      <a:lvl2pPr marL="490538" indent="-223838" algn="l" defTabSz="914400" rtl="0" eaLnBrk="1" latinLnBrk="0" hangingPunct="1">
        <a:lnSpc>
          <a:spcPct val="90000"/>
        </a:lnSpc>
        <a:spcBef>
          <a:spcPts val="500"/>
        </a:spcBef>
        <a:buClr>
          <a:schemeClr val="accent1"/>
        </a:buClr>
        <a:buFont typeface="Arial"/>
        <a:buChar char="•"/>
        <a:tabLst/>
        <a:defRPr sz="2000" b="0" i="0" kern="1200">
          <a:solidFill>
            <a:schemeClr val="tx1"/>
          </a:solidFill>
          <a:latin typeface="Roboto Light" charset="0"/>
          <a:ea typeface="Roboto Light" charset="0"/>
          <a:cs typeface="Roboto Light" charset="0"/>
        </a:defRPr>
      </a:lvl2pPr>
      <a:lvl3pPr marL="757238" indent="-223838" algn="l" defTabSz="914400" rtl="0" eaLnBrk="1" latinLnBrk="0" hangingPunct="1">
        <a:lnSpc>
          <a:spcPct val="90000"/>
        </a:lnSpc>
        <a:spcBef>
          <a:spcPts val="500"/>
        </a:spcBef>
        <a:buClr>
          <a:schemeClr val="accent1"/>
        </a:buClr>
        <a:buFont typeface="Arial"/>
        <a:buChar char="•"/>
        <a:tabLst/>
        <a:defRPr sz="2000" b="0" i="0" kern="1200">
          <a:solidFill>
            <a:schemeClr val="tx1"/>
          </a:solidFill>
          <a:latin typeface="Roboto Light" charset="0"/>
          <a:ea typeface="Roboto Light" charset="0"/>
          <a:cs typeface="Roboto Light" charset="0"/>
        </a:defRPr>
      </a:lvl3pPr>
      <a:lvl4pPr marL="981075" indent="-223838" algn="l" defTabSz="914400" rtl="0" eaLnBrk="1" latinLnBrk="0" hangingPunct="1">
        <a:lnSpc>
          <a:spcPct val="90000"/>
        </a:lnSpc>
        <a:spcBef>
          <a:spcPts val="500"/>
        </a:spcBef>
        <a:buClr>
          <a:schemeClr val="accent1"/>
        </a:buClr>
        <a:buFont typeface="Arial"/>
        <a:buChar char="•"/>
        <a:tabLst/>
        <a:defRPr sz="1500" b="0" i="0" kern="1200">
          <a:solidFill>
            <a:schemeClr val="tx1"/>
          </a:solidFill>
          <a:latin typeface="Roboto Light" charset="0"/>
          <a:ea typeface="Roboto Light" charset="0"/>
          <a:cs typeface="Roboto Light" charset="0"/>
        </a:defRPr>
      </a:lvl4pPr>
      <a:lvl5pPr marL="1162050" indent="-180975" algn="l" defTabSz="914400" rtl="0" eaLnBrk="1" latinLnBrk="0" hangingPunct="1">
        <a:lnSpc>
          <a:spcPct val="90000"/>
        </a:lnSpc>
        <a:spcBef>
          <a:spcPts val="500"/>
        </a:spcBef>
        <a:buClr>
          <a:schemeClr val="accent1"/>
        </a:buClr>
        <a:buFont typeface="Arial"/>
        <a:buChar char="•"/>
        <a:tabLst/>
        <a:defRPr sz="1500" b="0" i="0" kern="1200">
          <a:solidFill>
            <a:schemeClr val="tx1"/>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jQLSisYQNs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pPr algn="ctr"/>
            <a:r>
              <a:rPr lang="nl-NL" sz="2400" dirty="0"/>
              <a:t>Instructiebijeenkomst </a:t>
            </a:r>
            <a:br>
              <a:rPr lang="nl-NL" sz="2400" dirty="0"/>
            </a:br>
            <a:r>
              <a:rPr lang="nl-NL" sz="2400" dirty="0"/>
              <a:t>Audit ‘Hoe schoon is schoon’</a:t>
            </a:r>
            <a:br>
              <a:rPr lang="nl-NL" sz="2400" dirty="0"/>
            </a:br>
            <a:r>
              <a:rPr lang="nl-NL" sz="2400" dirty="0"/>
              <a:t>Woonzorgcentra</a:t>
            </a:r>
          </a:p>
        </p:txBody>
      </p:sp>
      <p:sp>
        <p:nvSpPr>
          <p:cNvPr id="8" name="Ondertitel 7"/>
          <p:cNvSpPr>
            <a:spLocks noGrp="1"/>
          </p:cNvSpPr>
          <p:nvPr>
            <p:ph type="subTitle" idx="1"/>
          </p:nvPr>
        </p:nvSpPr>
        <p:spPr/>
        <p:txBody>
          <a:bodyPr/>
          <a:lstStyle/>
          <a:p>
            <a:endParaRPr lang="nl-NL" dirty="0"/>
          </a:p>
          <a:p>
            <a:endParaRPr lang="nl-NL" dirty="0"/>
          </a:p>
        </p:txBody>
      </p:sp>
      <p:sp>
        <p:nvSpPr>
          <p:cNvPr id="4" name="Tijdelijke aanduiding voor datum 3"/>
          <p:cNvSpPr>
            <a:spLocks noGrp="1"/>
          </p:cNvSpPr>
          <p:nvPr>
            <p:ph type="dt" sz="half" idx="10"/>
          </p:nvPr>
        </p:nvSpPr>
        <p:spPr>
          <a:xfrm>
            <a:off x="375450" y="6261100"/>
            <a:ext cx="2743200" cy="365125"/>
          </a:xfrm>
        </p:spPr>
        <p:txBody>
          <a:bodyPr/>
          <a:lstStyle/>
          <a:p>
            <a:r>
              <a:rPr lang="nl-NL" dirty="0">
                <a:solidFill>
                  <a:srgbClr val="FFFFFF"/>
                </a:solidFill>
              </a:rPr>
              <a:t>7-6-2023</a:t>
            </a: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a:t>
            </a:fld>
            <a:endParaRPr lang="nl-NL">
              <a:solidFill>
                <a:srgbClr val="FFFFFF"/>
              </a:solidFill>
            </a:endParaRPr>
          </a:p>
        </p:txBody>
      </p:sp>
    </p:spTree>
    <p:extLst>
      <p:ext uri="{BB962C8B-B14F-4D97-AF65-F5344CB8AC3E}">
        <p14:creationId xmlns:p14="http://schemas.microsoft.com/office/powerpoint/2010/main" val="314956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Te meten oppervlakken</a:t>
            </a:r>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10</a:t>
            </a:fld>
            <a:endParaRPr lang="nl-NL">
              <a:solidFill>
                <a:srgbClr val="FFFFFF"/>
              </a:solidFill>
            </a:endParaRPr>
          </a:p>
        </p:txBody>
      </p:sp>
      <p:sp>
        <p:nvSpPr>
          <p:cNvPr id="5" name="Tijdelijke aanduiding voor inhoud 4">
            <a:extLst>
              <a:ext uri="{FF2B5EF4-FFF2-40B4-BE49-F238E27FC236}">
                <a16:creationId xmlns:a16="http://schemas.microsoft.com/office/drawing/2014/main" id="{87C52AFA-267F-DF60-D44E-1AAD4B71900A}"/>
              </a:ext>
            </a:extLst>
          </p:cNvPr>
          <p:cNvSpPr>
            <a:spLocks noGrp="1"/>
          </p:cNvSpPr>
          <p:nvPr>
            <p:ph idx="1"/>
          </p:nvPr>
        </p:nvSpPr>
        <p:spPr/>
        <p:txBody>
          <a:bodyPr/>
          <a:lstStyle/>
          <a:p>
            <a:endParaRPr lang="nl-NL" dirty="0"/>
          </a:p>
        </p:txBody>
      </p:sp>
      <p:pic>
        <p:nvPicPr>
          <p:cNvPr id="10" name="Afbeelding 9">
            <a:extLst>
              <a:ext uri="{FF2B5EF4-FFF2-40B4-BE49-F238E27FC236}">
                <a16:creationId xmlns:a16="http://schemas.microsoft.com/office/drawing/2014/main" id="{543AD351-A6B0-F0F8-E17C-62FA5639FB42}"/>
              </a:ext>
            </a:extLst>
          </p:cNvPr>
          <p:cNvPicPr>
            <a:picLocks noChangeAspect="1"/>
          </p:cNvPicPr>
          <p:nvPr/>
        </p:nvPicPr>
        <p:blipFill>
          <a:blip r:embed="rId2"/>
          <a:stretch>
            <a:fillRect/>
          </a:stretch>
        </p:blipFill>
        <p:spPr>
          <a:xfrm>
            <a:off x="1250849" y="1449576"/>
            <a:ext cx="9969086" cy="4976331"/>
          </a:xfrm>
          <a:prstGeom prst="rect">
            <a:avLst/>
          </a:prstGeom>
        </p:spPr>
      </p:pic>
    </p:spTree>
    <p:extLst>
      <p:ext uri="{BB962C8B-B14F-4D97-AF65-F5344CB8AC3E}">
        <p14:creationId xmlns:p14="http://schemas.microsoft.com/office/powerpoint/2010/main" val="246349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11</a:t>
            </a:fld>
            <a:endParaRPr lang="nl-NL">
              <a:solidFill>
                <a:srgbClr val="FFFFFF"/>
              </a:solidFill>
            </a:endParaRPr>
          </a:p>
        </p:txBody>
      </p:sp>
      <p:pic>
        <p:nvPicPr>
          <p:cNvPr id="8" name="Afbeelding 7">
            <a:extLst>
              <a:ext uri="{FF2B5EF4-FFF2-40B4-BE49-F238E27FC236}">
                <a16:creationId xmlns:a16="http://schemas.microsoft.com/office/drawing/2014/main" id="{5F491C05-62C4-E3E8-08B0-1D4DF7E54E2B}"/>
              </a:ext>
            </a:extLst>
          </p:cNvPr>
          <p:cNvPicPr>
            <a:picLocks noChangeAspect="1"/>
          </p:cNvPicPr>
          <p:nvPr/>
        </p:nvPicPr>
        <p:blipFill>
          <a:blip r:embed="rId2"/>
          <a:stretch>
            <a:fillRect/>
          </a:stretch>
        </p:blipFill>
        <p:spPr>
          <a:xfrm>
            <a:off x="1258112" y="783039"/>
            <a:ext cx="9675776" cy="5573311"/>
          </a:xfrm>
          <a:prstGeom prst="rect">
            <a:avLst/>
          </a:prstGeom>
        </p:spPr>
      </p:pic>
    </p:spTree>
    <p:extLst>
      <p:ext uri="{BB962C8B-B14F-4D97-AF65-F5344CB8AC3E}">
        <p14:creationId xmlns:p14="http://schemas.microsoft.com/office/powerpoint/2010/main" val="119254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EEA2B-3049-44D9-A60D-20B6A630546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0B990D9-0A81-3227-BAC5-A826E0969A30}"/>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FA9F9ACA-8069-CB4E-892D-D8FB0ECA13BE}"/>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9743B01E-9905-A3F2-6B28-5E20E50E145A}"/>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CECBCB6C-105F-5C94-5FAE-88FB5D787F6D}"/>
              </a:ext>
            </a:extLst>
          </p:cNvPr>
          <p:cNvSpPr>
            <a:spLocks noGrp="1"/>
          </p:cNvSpPr>
          <p:nvPr>
            <p:ph type="sldNum" sz="quarter" idx="12"/>
          </p:nvPr>
        </p:nvSpPr>
        <p:spPr/>
        <p:txBody>
          <a:bodyPr/>
          <a:lstStyle/>
          <a:p>
            <a:fld id="{1ED00D7C-37EB-5349-8ABC-105518C573F0}" type="slidenum">
              <a:rPr lang="nl-NL" smtClean="0">
                <a:solidFill>
                  <a:srgbClr val="FFFFFF"/>
                </a:solidFill>
              </a:rPr>
              <a:pPr/>
              <a:t>12</a:t>
            </a:fld>
            <a:endParaRPr lang="nl-NL">
              <a:solidFill>
                <a:srgbClr val="FFFFFF"/>
              </a:solidFill>
            </a:endParaRPr>
          </a:p>
        </p:txBody>
      </p:sp>
      <p:pic>
        <p:nvPicPr>
          <p:cNvPr id="8" name="Afbeelding 7">
            <a:extLst>
              <a:ext uri="{FF2B5EF4-FFF2-40B4-BE49-F238E27FC236}">
                <a16:creationId xmlns:a16="http://schemas.microsoft.com/office/drawing/2014/main" id="{424FA839-9868-EF70-C8BC-45F3B2D5118E}"/>
              </a:ext>
            </a:extLst>
          </p:cNvPr>
          <p:cNvPicPr>
            <a:picLocks noChangeAspect="1"/>
          </p:cNvPicPr>
          <p:nvPr/>
        </p:nvPicPr>
        <p:blipFill>
          <a:blip r:embed="rId2"/>
          <a:stretch>
            <a:fillRect/>
          </a:stretch>
        </p:blipFill>
        <p:spPr>
          <a:xfrm>
            <a:off x="1080000" y="754957"/>
            <a:ext cx="10140393" cy="5443437"/>
          </a:xfrm>
          <a:prstGeom prst="rect">
            <a:avLst/>
          </a:prstGeom>
        </p:spPr>
      </p:pic>
    </p:spTree>
    <p:extLst>
      <p:ext uri="{BB962C8B-B14F-4D97-AF65-F5344CB8AC3E}">
        <p14:creationId xmlns:p14="http://schemas.microsoft.com/office/powerpoint/2010/main" val="312244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13</a:t>
            </a:fld>
            <a:endParaRPr lang="nl-NL">
              <a:solidFill>
                <a:srgbClr val="FFFFFF"/>
              </a:solidFill>
            </a:endParaRPr>
          </a:p>
        </p:txBody>
      </p:sp>
      <p:pic>
        <p:nvPicPr>
          <p:cNvPr id="10" name="Afbeelding 9">
            <a:extLst>
              <a:ext uri="{FF2B5EF4-FFF2-40B4-BE49-F238E27FC236}">
                <a16:creationId xmlns:a16="http://schemas.microsoft.com/office/drawing/2014/main" id="{68116680-92A6-E515-9E1E-CC3D8CD404F9}"/>
              </a:ext>
            </a:extLst>
          </p:cNvPr>
          <p:cNvPicPr>
            <a:picLocks noChangeAspect="1"/>
          </p:cNvPicPr>
          <p:nvPr/>
        </p:nvPicPr>
        <p:blipFill>
          <a:blip r:embed="rId2"/>
          <a:stretch>
            <a:fillRect/>
          </a:stretch>
        </p:blipFill>
        <p:spPr>
          <a:xfrm>
            <a:off x="1080000" y="773548"/>
            <a:ext cx="9700055" cy="5266890"/>
          </a:xfrm>
          <a:prstGeom prst="rect">
            <a:avLst/>
          </a:prstGeom>
        </p:spPr>
      </p:pic>
    </p:spTree>
    <p:extLst>
      <p:ext uri="{BB962C8B-B14F-4D97-AF65-F5344CB8AC3E}">
        <p14:creationId xmlns:p14="http://schemas.microsoft.com/office/powerpoint/2010/main" val="427433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14</a:t>
            </a:fld>
            <a:endParaRPr lang="nl-NL">
              <a:solidFill>
                <a:srgbClr val="FFFFFF"/>
              </a:solidFill>
            </a:endParaRPr>
          </a:p>
        </p:txBody>
      </p:sp>
      <p:pic>
        <p:nvPicPr>
          <p:cNvPr id="8" name="Afbeelding 7">
            <a:extLst>
              <a:ext uri="{FF2B5EF4-FFF2-40B4-BE49-F238E27FC236}">
                <a16:creationId xmlns:a16="http://schemas.microsoft.com/office/drawing/2014/main" id="{459D9812-771F-93AB-95A7-922BD85FDC82}"/>
              </a:ext>
            </a:extLst>
          </p:cNvPr>
          <p:cNvPicPr>
            <a:picLocks noChangeAspect="1"/>
          </p:cNvPicPr>
          <p:nvPr/>
        </p:nvPicPr>
        <p:blipFill>
          <a:blip r:embed="rId2"/>
          <a:stretch>
            <a:fillRect/>
          </a:stretch>
        </p:blipFill>
        <p:spPr>
          <a:xfrm>
            <a:off x="1365406" y="803620"/>
            <a:ext cx="9869187" cy="5644196"/>
          </a:xfrm>
          <a:prstGeom prst="rect">
            <a:avLst/>
          </a:prstGeom>
        </p:spPr>
      </p:pic>
    </p:spTree>
    <p:extLst>
      <p:ext uri="{BB962C8B-B14F-4D97-AF65-F5344CB8AC3E}">
        <p14:creationId xmlns:p14="http://schemas.microsoft.com/office/powerpoint/2010/main" val="109420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08385-E33E-A36E-E209-B94919DDEFE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3B2B00C-D6D9-B7E1-9F37-80282CDFE244}"/>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649D60D3-EA02-D88A-56FE-3FD6BCCDF278}"/>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C1E10C8D-A8F1-DDE4-5784-919C9C2341D2}"/>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1EC5CA50-FA76-4AF1-F97B-350E58C6B610}"/>
              </a:ext>
            </a:extLst>
          </p:cNvPr>
          <p:cNvSpPr>
            <a:spLocks noGrp="1"/>
          </p:cNvSpPr>
          <p:nvPr>
            <p:ph type="sldNum" sz="quarter" idx="12"/>
          </p:nvPr>
        </p:nvSpPr>
        <p:spPr/>
        <p:txBody>
          <a:bodyPr/>
          <a:lstStyle/>
          <a:p>
            <a:fld id="{1ED00D7C-37EB-5349-8ABC-105518C573F0}" type="slidenum">
              <a:rPr lang="nl-NL" smtClean="0">
                <a:solidFill>
                  <a:srgbClr val="FFFFFF"/>
                </a:solidFill>
              </a:rPr>
              <a:pPr/>
              <a:t>15</a:t>
            </a:fld>
            <a:endParaRPr lang="nl-NL">
              <a:solidFill>
                <a:srgbClr val="FFFFFF"/>
              </a:solidFill>
            </a:endParaRPr>
          </a:p>
        </p:txBody>
      </p:sp>
      <p:pic>
        <p:nvPicPr>
          <p:cNvPr id="8" name="Afbeelding 7">
            <a:extLst>
              <a:ext uri="{FF2B5EF4-FFF2-40B4-BE49-F238E27FC236}">
                <a16:creationId xmlns:a16="http://schemas.microsoft.com/office/drawing/2014/main" id="{196F017E-96E2-CD56-8E66-5B3CF65E6E39}"/>
              </a:ext>
            </a:extLst>
          </p:cNvPr>
          <p:cNvPicPr>
            <a:picLocks noChangeAspect="1"/>
          </p:cNvPicPr>
          <p:nvPr/>
        </p:nvPicPr>
        <p:blipFill>
          <a:blip r:embed="rId2"/>
          <a:stretch>
            <a:fillRect/>
          </a:stretch>
        </p:blipFill>
        <p:spPr>
          <a:xfrm>
            <a:off x="876000" y="1199185"/>
            <a:ext cx="10440000" cy="4246926"/>
          </a:xfrm>
          <a:prstGeom prst="rect">
            <a:avLst/>
          </a:prstGeom>
        </p:spPr>
      </p:pic>
    </p:spTree>
    <p:extLst>
      <p:ext uri="{BB962C8B-B14F-4D97-AF65-F5344CB8AC3E}">
        <p14:creationId xmlns:p14="http://schemas.microsoft.com/office/powerpoint/2010/main" val="41927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0000" y="817562"/>
            <a:ext cx="10440000" cy="613547"/>
          </a:xfrm>
        </p:spPr>
        <p:txBody>
          <a:bodyPr>
            <a:normAutofit/>
          </a:bodyPr>
          <a:lstStyle/>
          <a:p>
            <a:r>
              <a:rPr lang="nl-NL" dirty="0"/>
              <a:t>Meetmoment</a:t>
            </a:r>
          </a:p>
        </p:txBody>
      </p:sp>
      <p:sp>
        <p:nvSpPr>
          <p:cNvPr id="3" name="Tijdelijke aanduiding voor inhoud 2"/>
          <p:cNvSpPr>
            <a:spLocks noGrp="1"/>
          </p:cNvSpPr>
          <p:nvPr>
            <p:ph idx="1"/>
          </p:nvPr>
        </p:nvSpPr>
        <p:spPr/>
        <p:txBody>
          <a:bodyPr/>
          <a:lstStyle/>
          <a:p>
            <a:pPr marL="0" indent="0">
              <a:buNone/>
            </a:pPr>
            <a:endParaRPr lang="nl-NL" dirty="0"/>
          </a:p>
          <a:p>
            <a:r>
              <a:rPr lang="nl-NL" dirty="0"/>
              <a:t>Willekeurig en onaangekondigd</a:t>
            </a:r>
          </a:p>
          <a:p>
            <a:endParaRPr lang="nl-NL" dirty="0"/>
          </a:p>
          <a:p>
            <a:r>
              <a:rPr lang="nl-NL" dirty="0"/>
              <a:t>Meest geschikte moment: kort voor of kort na de lunchpauze</a:t>
            </a:r>
          </a:p>
          <a:p>
            <a:endParaRPr lang="nl-NL" dirty="0"/>
          </a:p>
          <a:p>
            <a:r>
              <a:rPr lang="nl-NL" dirty="0"/>
              <a:t>Bij vervolgmetingen: zelfde tijdstip</a:t>
            </a:r>
          </a:p>
          <a:p>
            <a:endParaRPr lang="nl-NL" dirty="0"/>
          </a:p>
          <a:p>
            <a:r>
              <a:rPr lang="nl-NL" dirty="0"/>
              <a:t>Afname verspreid over de afdeling </a:t>
            </a:r>
          </a:p>
          <a:p>
            <a:endParaRPr lang="nl-NL" dirty="0"/>
          </a:p>
          <a:p>
            <a:r>
              <a:rPr lang="nl-NL" dirty="0"/>
              <a:t>Bij afwezigheid meetpunt: noteren ‘afwezig’</a:t>
            </a:r>
          </a:p>
          <a:p>
            <a:endParaRPr lang="nl-NL" dirty="0"/>
          </a:p>
          <a:p>
            <a:endParaRPr lang="nl-NL" dirty="0"/>
          </a:p>
          <a:p>
            <a:endParaRPr lang="nl-NL" dirty="0"/>
          </a:p>
          <a:p>
            <a:endParaRPr lang="nl-NL" dirty="0"/>
          </a:p>
          <a:p>
            <a:endParaRPr lang="nl-NL" dirty="0"/>
          </a:p>
          <a:p>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16</a:t>
            </a:fld>
            <a:endParaRPr lang="nl-NL">
              <a:solidFill>
                <a:srgbClr val="FFFFFF"/>
              </a:solidFill>
            </a:endParaRPr>
          </a:p>
        </p:txBody>
      </p:sp>
    </p:spTree>
    <p:extLst>
      <p:ext uri="{BB962C8B-B14F-4D97-AF65-F5344CB8AC3E}">
        <p14:creationId xmlns:p14="http://schemas.microsoft.com/office/powerpoint/2010/main" val="337903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Resultaten</a:t>
            </a:r>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17</a:t>
            </a:fld>
            <a:endParaRPr lang="nl-NL">
              <a:solidFill>
                <a:srgbClr val="FFFFFF"/>
              </a:solidFill>
            </a:endParaRPr>
          </a:p>
        </p:txBody>
      </p:sp>
      <p:sp>
        <p:nvSpPr>
          <p:cNvPr id="10" name="Tijdelijke aanduiding voor inhoud 9">
            <a:extLst>
              <a:ext uri="{FF2B5EF4-FFF2-40B4-BE49-F238E27FC236}">
                <a16:creationId xmlns:a16="http://schemas.microsoft.com/office/drawing/2014/main" id="{09F0A6D1-A86A-881D-535F-8D792D200F12}"/>
              </a:ext>
            </a:extLst>
          </p:cNvPr>
          <p:cNvSpPr>
            <a:spLocks noGrp="1"/>
          </p:cNvSpPr>
          <p:nvPr>
            <p:ph idx="1"/>
          </p:nvPr>
        </p:nvSpPr>
        <p:spPr/>
        <p:txBody>
          <a:bodyPr>
            <a:normAutofit/>
          </a:bodyPr>
          <a:lstStyle/>
          <a:p>
            <a:endParaRPr lang="nl-NL" dirty="0"/>
          </a:p>
          <a:p>
            <a:endParaRPr lang="nl-NL" dirty="0"/>
          </a:p>
          <a:p>
            <a:endParaRPr lang="nl-NL" dirty="0"/>
          </a:p>
          <a:p>
            <a:endParaRPr lang="nl-NL" dirty="0"/>
          </a:p>
          <a:p>
            <a:endParaRPr lang="nl-NL" dirty="0"/>
          </a:p>
          <a:p>
            <a:endParaRPr lang="nl-NL" dirty="0"/>
          </a:p>
          <a:p>
            <a:endParaRPr lang="nl-NL" dirty="0"/>
          </a:p>
          <a:p>
            <a:r>
              <a:rPr lang="nl-NL" dirty="0"/>
              <a:t>Meetwaarden invullen op:</a:t>
            </a:r>
          </a:p>
          <a:p>
            <a:pPr lvl="1"/>
            <a:r>
              <a:rPr lang="nl-NL" dirty="0"/>
              <a:t>Papieren invulformulier</a:t>
            </a:r>
          </a:p>
          <a:p>
            <a:pPr lvl="1"/>
            <a:r>
              <a:rPr lang="nl-NL" dirty="0"/>
              <a:t>En/of</a:t>
            </a:r>
          </a:p>
          <a:p>
            <a:pPr lvl="1"/>
            <a:r>
              <a:rPr lang="nl-NL" dirty="0"/>
              <a:t>Excelsheet</a:t>
            </a:r>
          </a:p>
        </p:txBody>
      </p:sp>
      <p:pic>
        <p:nvPicPr>
          <p:cNvPr id="12" name="Afbeelding 11">
            <a:extLst>
              <a:ext uri="{FF2B5EF4-FFF2-40B4-BE49-F238E27FC236}">
                <a16:creationId xmlns:a16="http://schemas.microsoft.com/office/drawing/2014/main" id="{1CEDFC59-ACC3-D317-095F-BEEAE7CE55FA}"/>
              </a:ext>
            </a:extLst>
          </p:cNvPr>
          <p:cNvPicPr>
            <a:picLocks noChangeAspect="1"/>
          </p:cNvPicPr>
          <p:nvPr/>
        </p:nvPicPr>
        <p:blipFill>
          <a:blip r:embed="rId2"/>
          <a:stretch>
            <a:fillRect/>
          </a:stretch>
        </p:blipFill>
        <p:spPr>
          <a:xfrm>
            <a:off x="1719262" y="2260257"/>
            <a:ext cx="8753475" cy="1447800"/>
          </a:xfrm>
          <a:prstGeom prst="rect">
            <a:avLst/>
          </a:prstGeom>
        </p:spPr>
      </p:pic>
    </p:spTree>
    <p:extLst>
      <p:ext uri="{BB962C8B-B14F-4D97-AF65-F5344CB8AC3E}">
        <p14:creationId xmlns:p14="http://schemas.microsoft.com/office/powerpoint/2010/main" val="21714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Resultaten</a:t>
            </a:r>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18</a:t>
            </a:fld>
            <a:endParaRPr lang="nl-NL">
              <a:solidFill>
                <a:srgbClr val="FFFFFF"/>
              </a:solidFill>
            </a:endParaRPr>
          </a:p>
        </p:txBody>
      </p:sp>
      <p:sp>
        <p:nvSpPr>
          <p:cNvPr id="9" name="Tijdelijke aanduiding voor inhoud 8">
            <a:extLst>
              <a:ext uri="{FF2B5EF4-FFF2-40B4-BE49-F238E27FC236}">
                <a16:creationId xmlns:a16="http://schemas.microsoft.com/office/drawing/2014/main" id="{8C4F0420-29DD-2542-7DB1-D009DCAE91AE}"/>
              </a:ext>
            </a:extLst>
          </p:cNvPr>
          <p:cNvSpPr>
            <a:spLocks noGrp="1"/>
          </p:cNvSpPr>
          <p:nvPr>
            <p:ph idx="1"/>
          </p:nvPr>
        </p:nvSpPr>
        <p:spPr/>
        <p:txBody>
          <a:bodyPr/>
          <a:lstStyle/>
          <a:p>
            <a:endParaRPr lang="nl-NL"/>
          </a:p>
        </p:txBody>
      </p:sp>
      <p:pic>
        <p:nvPicPr>
          <p:cNvPr id="11" name="Afbeelding 10">
            <a:extLst>
              <a:ext uri="{FF2B5EF4-FFF2-40B4-BE49-F238E27FC236}">
                <a16:creationId xmlns:a16="http://schemas.microsoft.com/office/drawing/2014/main" id="{514C1849-7218-86F9-D102-C034213EE6BB}"/>
              </a:ext>
            </a:extLst>
          </p:cNvPr>
          <p:cNvPicPr>
            <a:picLocks noChangeAspect="1"/>
          </p:cNvPicPr>
          <p:nvPr/>
        </p:nvPicPr>
        <p:blipFill>
          <a:blip r:embed="rId2"/>
          <a:stretch>
            <a:fillRect/>
          </a:stretch>
        </p:blipFill>
        <p:spPr>
          <a:xfrm>
            <a:off x="0" y="1825625"/>
            <a:ext cx="12192000" cy="3763134"/>
          </a:xfrm>
          <a:prstGeom prst="rect">
            <a:avLst/>
          </a:prstGeom>
        </p:spPr>
      </p:pic>
    </p:spTree>
    <p:extLst>
      <p:ext uri="{BB962C8B-B14F-4D97-AF65-F5344CB8AC3E}">
        <p14:creationId xmlns:p14="http://schemas.microsoft.com/office/powerpoint/2010/main" val="72767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Vragenlijst schoonmaak – per afdeling</a:t>
            </a:r>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19</a:t>
            </a:fld>
            <a:endParaRPr lang="nl-NL">
              <a:solidFill>
                <a:srgbClr val="FFFFFF"/>
              </a:solidFill>
            </a:endParaRPr>
          </a:p>
        </p:txBody>
      </p:sp>
      <p:pic>
        <p:nvPicPr>
          <p:cNvPr id="5" name="Afbeelding 4">
            <a:extLst>
              <a:ext uri="{FF2B5EF4-FFF2-40B4-BE49-F238E27FC236}">
                <a16:creationId xmlns:a16="http://schemas.microsoft.com/office/drawing/2014/main" id="{F7F5BE7B-D08C-0B50-B42F-30B102CFE657}"/>
              </a:ext>
            </a:extLst>
          </p:cNvPr>
          <p:cNvPicPr>
            <a:picLocks noChangeAspect="1"/>
          </p:cNvPicPr>
          <p:nvPr/>
        </p:nvPicPr>
        <p:blipFill>
          <a:blip r:embed="rId2"/>
          <a:stretch>
            <a:fillRect/>
          </a:stretch>
        </p:blipFill>
        <p:spPr>
          <a:xfrm>
            <a:off x="852616" y="1676564"/>
            <a:ext cx="8994303" cy="5044911"/>
          </a:xfrm>
          <a:prstGeom prst="rect">
            <a:avLst/>
          </a:prstGeom>
        </p:spPr>
      </p:pic>
    </p:spTree>
    <p:extLst>
      <p:ext uri="{BB962C8B-B14F-4D97-AF65-F5344CB8AC3E}">
        <p14:creationId xmlns:p14="http://schemas.microsoft.com/office/powerpoint/2010/main" val="399882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BD8F2-5E48-FFB0-0362-D406F6E73F68}"/>
              </a:ext>
            </a:extLst>
          </p:cNvPr>
          <p:cNvSpPr>
            <a:spLocks noGrp="1"/>
          </p:cNvSpPr>
          <p:nvPr>
            <p:ph type="title"/>
          </p:nvPr>
        </p:nvSpPr>
        <p:spPr/>
        <p:txBody>
          <a:bodyPr/>
          <a:lstStyle/>
          <a:p>
            <a:r>
              <a:rPr lang="nl-NL" dirty="0"/>
              <a:t>Achtergrond</a:t>
            </a:r>
          </a:p>
        </p:txBody>
      </p:sp>
      <p:sp>
        <p:nvSpPr>
          <p:cNvPr id="3" name="Tijdelijke aanduiding voor inhoud 2">
            <a:extLst>
              <a:ext uri="{FF2B5EF4-FFF2-40B4-BE49-F238E27FC236}">
                <a16:creationId xmlns:a16="http://schemas.microsoft.com/office/drawing/2014/main" id="{DCCD233F-CE16-C37E-C693-E18BDE836130}"/>
              </a:ext>
            </a:extLst>
          </p:cNvPr>
          <p:cNvSpPr>
            <a:spLocks noGrp="1"/>
          </p:cNvSpPr>
          <p:nvPr>
            <p:ph idx="1"/>
          </p:nvPr>
        </p:nvSpPr>
        <p:spPr/>
        <p:txBody>
          <a:bodyPr/>
          <a:lstStyle/>
          <a:p>
            <a:r>
              <a:rPr lang="nl-NL" dirty="0"/>
              <a:t>Infectiepreventie</a:t>
            </a:r>
          </a:p>
          <a:p>
            <a:pPr lvl="1"/>
            <a:r>
              <a:rPr lang="nl-NL" dirty="0"/>
              <a:t>Handhygiëne</a:t>
            </a:r>
          </a:p>
          <a:p>
            <a:pPr lvl="1"/>
            <a:r>
              <a:rPr lang="nl-NL" dirty="0"/>
              <a:t>Én </a:t>
            </a:r>
            <a:r>
              <a:rPr lang="nl-NL" b="1" dirty="0"/>
              <a:t>goede schoonmaak</a:t>
            </a:r>
          </a:p>
          <a:p>
            <a:pPr lvl="1"/>
            <a:endParaRPr lang="nl-NL" dirty="0"/>
          </a:p>
          <a:p>
            <a:r>
              <a:rPr lang="nl-NL" dirty="0"/>
              <a:t>Van groot belang in ouderenzorg: </a:t>
            </a:r>
          </a:p>
          <a:p>
            <a:pPr lvl="1"/>
            <a:r>
              <a:rPr lang="nl-NL" dirty="0"/>
              <a:t>Kwetsbare cliënten</a:t>
            </a:r>
          </a:p>
          <a:p>
            <a:pPr lvl="1"/>
            <a:r>
              <a:rPr lang="nl-NL" dirty="0"/>
              <a:t>Toename in BRMO</a:t>
            </a:r>
          </a:p>
          <a:p>
            <a:pPr lvl="1"/>
            <a:r>
              <a:rPr lang="nl-NL" dirty="0"/>
              <a:t>Gezamenlijke woonruimte</a:t>
            </a:r>
          </a:p>
          <a:p>
            <a:pPr lvl="1"/>
            <a:endParaRPr lang="nl-NL" dirty="0"/>
          </a:p>
          <a:p>
            <a:r>
              <a:rPr lang="nl-NL" dirty="0"/>
              <a:t>Audit ziekenhuis:</a:t>
            </a:r>
          </a:p>
          <a:p>
            <a:pPr lvl="1"/>
            <a:r>
              <a:rPr lang="nl-NL" dirty="0"/>
              <a:t>Inzicht in schoonmaak</a:t>
            </a:r>
          </a:p>
          <a:p>
            <a:pPr lvl="1"/>
            <a:r>
              <a:rPr lang="nl-NL" dirty="0"/>
              <a:t>Wederzijds leereffect</a:t>
            </a:r>
          </a:p>
          <a:p>
            <a:endParaRPr lang="nl-NL" dirty="0"/>
          </a:p>
        </p:txBody>
      </p:sp>
      <p:sp>
        <p:nvSpPr>
          <p:cNvPr id="4" name="Tijdelijke aanduiding voor datum 3">
            <a:extLst>
              <a:ext uri="{FF2B5EF4-FFF2-40B4-BE49-F238E27FC236}">
                <a16:creationId xmlns:a16="http://schemas.microsoft.com/office/drawing/2014/main" id="{B96B3E45-5573-DFD5-CFE6-5339C2460DC0}"/>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38ED76D7-F1D1-A802-08B9-1E2B5D2A0BAB}"/>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97B25056-77C3-F847-95FB-8347CF44FC46}"/>
              </a:ext>
            </a:extLst>
          </p:cNvPr>
          <p:cNvSpPr>
            <a:spLocks noGrp="1"/>
          </p:cNvSpPr>
          <p:nvPr>
            <p:ph type="sldNum" sz="quarter" idx="12"/>
          </p:nvPr>
        </p:nvSpPr>
        <p:spPr/>
        <p:txBody>
          <a:bodyPr/>
          <a:lstStyle/>
          <a:p>
            <a:fld id="{1ED00D7C-37EB-5349-8ABC-105518C573F0}" type="slidenum">
              <a:rPr lang="nl-NL" smtClean="0">
                <a:solidFill>
                  <a:srgbClr val="FFFFFF"/>
                </a:solidFill>
              </a:rPr>
              <a:pPr/>
              <a:t>2</a:t>
            </a:fld>
            <a:endParaRPr lang="nl-NL">
              <a:solidFill>
                <a:srgbClr val="FFFFFF"/>
              </a:solidFill>
            </a:endParaRPr>
          </a:p>
        </p:txBody>
      </p:sp>
    </p:spTree>
    <p:extLst>
      <p:ext uri="{BB962C8B-B14F-4D97-AF65-F5344CB8AC3E}">
        <p14:creationId xmlns:p14="http://schemas.microsoft.com/office/powerpoint/2010/main" val="374549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8479A-7944-4F24-89F9-982DCF96716C}"/>
              </a:ext>
            </a:extLst>
          </p:cNvPr>
          <p:cNvSpPr>
            <a:spLocks noGrp="1"/>
          </p:cNvSpPr>
          <p:nvPr>
            <p:ph type="title"/>
          </p:nvPr>
        </p:nvSpPr>
        <p:spPr/>
        <p:txBody>
          <a:bodyPr/>
          <a:lstStyle/>
          <a:p>
            <a:r>
              <a:rPr lang="nl-NL" dirty="0"/>
              <a:t>Vragenlijst schoonmaak</a:t>
            </a:r>
          </a:p>
        </p:txBody>
      </p:sp>
      <p:sp>
        <p:nvSpPr>
          <p:cNvPr id="3" name="Tijdelijke aanduiding voor inhoud 2">
            <a:extLst>
              <a:ext uri="{FF2B5EF4-FFF2-40B4-BE49-F238E27FC236}">
                <a16:creationId xmlns:a16="http://schemas.microsoft.com/office/drawing/2014/main" id="{E3413A51-E128-5254-4B95-5AB493202698}"/>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85E6328B-CCEE-531E-7D4D-A385AFD52518}"/>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1A88D923-D91C-DDD0-31B0-587D8DBE162B}"/>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1C63F2EB-C883-CB2E-DC73-EB3E2BF9746C}"/>
              </a:ext>
            </a:extLst>
          </p:cNvPr>
          <p:cNvSpPr>
            <a:spLocks noGrp="1"/>
          </p:cNvSpPr>
          <p:nvPr>
            <p:ph type="sldNum" sz="quarter" idx="12"/>
          </p:nvPr>
        </p:nvSpPr>
        <p:spPr/>
        <p:txBody>
          <a:bodyPr/>
          <a:lstStyle/>
          <a:p>
            <a:fld id="{1ED00D7C-37EB-5349-8ABC-105518C573F0}" type="slidenum">
              <a:rPr lang="nl-NL" smtClean="0">
                <a:solidFill>
                  <a:srgbClr val="FFFFFF"/>
                </a:solidFill>
              </a:rPr>
              <a:pPr/>
              <a:t>20</a:t>
            </a:fld>
            <a:endParaRPr lang="nl-NL">
              <a:solidFill>
                <a:srgbClr val="FFFFFF"/>
              </a:solidFill>
            </a:endParaRPr>
          </a:p>
        </p:txBody>
      </p:sp>
      <p:pic>
        <p:nvPicPr>
          <p:cNvPr id="8" name="Afbeelding 7">
            <a:extLst>
              <a:ext uri="{FF2B5EF4-FFF2-40B4-BE49-F238E27FC236}">
                <a16:creationId xmlns:a16="http://schemas.microsoft.com/office/drawing/2014/main" id="{1A9FBA77-FE2E-F747-D3DE-A248DA0FE69B}"/>
              </a:ext>
            </a:extLst>
          </p:cNvPr>
          <p:cNvPicPr>
            <a:picLocks noChangeAspect="1"/>
          </p:cNvPicPr>
          <p:nvPr/>
        </p:nvPicPr>
        <p:blipFill>
          <a:blip r:embed="rId2"/>
          <a:stretch>
            <a:fillRect/>
          </a:stretch>
        </p:blipFill>
        <p:spPr>
          <a:xfrm>
            <a:off x="0" y="1417167"/>
            <a:ext cx="12192000" cy="3517060"/>
          </a:xfrm>
          <a:prstGeom prst="rect">
            <a:avLst/>
          </a:prstGeom>
        </p:spPr>
      </p:pic>
    </p:spTree>
    <p:extLst>
      <p:ext uri="{BB962C8B-B14F-4D97-AF65-F5344CB8AC3E}">
        <p14:creationId xmlns:p14="http://schemas.microsoft.com/office/powerpoint/2010/main" val="9700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Data analyse</a:t>
            </a:r>
          </a:p>
        </p:txBody>
      </p:sp>
      <p:sp>
        <p:nvSpPr>
          <p:cNvPr id="3" name="Tijdelijke aanduiding voor inhoud 2"/>
          <p:cNvSpPr>
            <a:spLocks noGrp="1"/>
          </p:cNvSpPr>
          <p:nvPr>
            <p:ph idx="1"/>
          </p:nvPr>
        </p:nvSpPr>
        <p:spPr/>
        <p:txBody>
          <a:bodyPr>
            <a:normAutofit lnSpcReduction="10000"/>
          </a:bodyPr>
          <a:lstStyle/>
          <a:p>
            <a:pPr marL="0" indent="0">
              <a:buNone/>
            </a:pPr>
            <a:endParaRPr lang="nl-NL" dirty="0"/>
          </a:p>
          <a:p>
            <a:r>
              <a:rPr lang="nl-NL" dirty="0"/>
              <a:t>Percentages</a:t>
            </a:r>
          </a:p>
          <a:p>
            <a:endParaRPr lang="nl-NL" dirty="0"/>
          </a:p>
          <a:p>
            <a:r>
              <a:rPr lang="nl-NL" dirty="0" err="1"/>
              <a:t>Boxplot</a:t>
            </a:r>
            <a:endParaRPr lang="nl-NL" dirty="0"/>
          </a:p>
          <a:p>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Analyse per categorie, afdeling, instelling mogelijk</a:t>
            </a:r>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21</a:t>
            </a:fld>
            <a:endParaRPr lang="nl-NL">
              <a:solidFill>
                <a:srgbClr val="FFFFFF"/>
              </a:solidFill>
            </a:endParaRPr>
          </a:p>
        </p:txBody>
      </p:sp>
      <p:pic>
        <p:nvPicPr>
          <p:cNvPr id="5" name="Afbeelding 4" descr="Schermopname">
            <a:extLst>
              <a:ext uri="{FF2B5EF4-FFF2-40B4-BE49-F238E27FC236}">
                <a16:creationId xmlns:a16="http://schemas.microsoft.com/office/drawing/2014/main" id="{06BDA31C-AF02-6A95-8767-BE500E212A47}"/>
              </a:ext>
            </a:extLst>
          </p:cNvPr>
          <p:cNvPicPr>
            <a:picLocks noChangeAspect="1"/>
          </p:cNvPicPr>
          <p:nvPr/>
        </p:nvPicPr>
        <p:blipFill rotWithShape="1">
          <a:blip r:embed="rId2">
            <a:extLst>
              <a:ext uri="{28A0092B-C50C-407E-A947-70E740481C1C}">
                <a14:useLocalDpi xmlns:a14="http://schemas.microsoft.com/office/drawing/2010/main" val="0"/>
              </a:ext>
            </a:extLst>
          </a:blip>
          <a:srcRect t="4498" b="5866"/>
          <a:stretch/>
        </p:blipFill>
        <p:spPr>
          <a:xfrm>
            <a:off x="7958366" y="1733079"/>
            <a:ext cx="2448288" cy="3648075"/>
          </a:xfrm>
          <a:prstGeom prst="rect">
            <a:avLst/>
          </a:prstGeom>
        </p:spPr>
      </p:pic>
      <p:pic>
        <p:nvPicPr>
          <p:cNvPr id="9" name="Afbeelding 8">
            <a:extLst>
              <a:ext uri="{FF2B5EF4-FFF2-40B4-BE49-F238E27FC236}">
                <a16:creationId xmlns:a16="http://schemas.microsoft.com/office/drawing/2014/main" id="{97534C4C-1619-7331-4655-F2FC80E9D516}"/>
              </a:ext>
            </a:extLst>
          </p:cNvPr>
          <p:cNvPicPr>
            <a:picLocks noChangeAspect="1"/>
          </p:cNvPicPr>
          <p:nvPr/>
        </p:nvPicPr>
        <p:blipFill>
          <a:blip r:embed="rId3"/>
          <a:stretch>
            <a:fillRect/>
          </a:stretch>
        </p:blipFill>
        <p:spPr>
          <a:xfrm>
            <a:off x="3366872" y="2728825"/>
            <a:ext cx="4037455" cy="2408409"/>
          </a:xfrm>
          <a:prstGeom prst="rect">
            <a:avLst/>
          </a:prstGeom>
        </p:spPr>
      </p:pic>
    </p:spTree>
    <p:extLst>
      <p:ext uri="{BB962C8B-B14F-4D97-AF65-F5344CB8AC3E}">
        <p14:creationId xmlns:p14="http://schemas.microsoft.com/office/powerpoint/2010/main" val="36574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553B8-7DF1-F0B8-57D8-2C336548292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CA22F8C-7BDA-26A2-C858-411E7E1372FA}"/>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8A0FE33F-3A22-F83F-60F4-409CFD8FEF9C}"/>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1B7F2FF7-1CF9-3267-3CDD-7E7341E53B88}"/>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F1D0171C-D0B5-5423-DE3D-27114EAE2F73}"/>
              </a:ext>
            </a:extLst>
          </p:cNvPr>
          <p:cNvSpPr>
            <a:spLocks noGrp="1"/>
          </p:cNvSpPr>
          <p:nvPr>
            <p:ph type="sldNum" sz="quarter" idx="12"/>
          </p:nvPr>
        </p:nvSpPr>
        <p:spPr/>
        <p:txBody>
          <a:bodyPr/>
          <a:lstStyle/>
          <a:p>
            <a:fld id="{1ED00D7C-37EB-5349-8ABC-105518C573F0}" type="slidenum">
              <a:rPr lang="nl-NL" smtClean="0">
                <a:solidFill>
                  <a:srgbClr val="FFFFFF"/>
                </a:solidFill>
              </a:rPr>
              <a:pPr/>
              <a:t>22</a:t>
            </a:fld>
            <a:endParaRPr lang="nl-NL">
              <a:solidFill>
                <a:srgbClr val="FFFFFF"/>
              </a:solidFill>
            </a:endParaRPr>
          </a:p>
        </p:txBody>
      </p:sp>
      <p:pic>
        <p:nvPicPr>
          <p:cNvPr id="7" name="Afbeelding 6">
            <a:extLst>
              <a:ext uri="{FF2B5EF4-FFF2-40B4-BE49-F238E27FC236}">
                <a16:creationId xmlns:a16="http://schemas.microsoft.com/office/drawing/2014/main" id="{A6637251-6F0B-CDD7-8DF4-2039C4B51D87}"/>
              </a:ext>
            </a:extLst>
          </p:cNvPr>
          <p:cNvPicPr>
            <a:picLocks noChangeAspect="1"/>
          </p:cNvPicPr>
          <p:nvPr/>
        </p:nvPicPr>
        <p:blipFill>
          <a:blip r:embed="rId2"/>
          <a:stretch>
            <a:fillRect/>
          </a:stretch>
        </p:blipFill>
        <p:spPr>
          <a:xfrm>
            <a:off x="3209141" y="1825624"/>
            <a:ext cx="5773717" cy="4214813"/>
          </a:xfrm>
          <a:prstGeom prst="rect">
            <a:avLst/>
          </a:prstGeom>
          <a:noFill/>
        </p:spPr>
      </p:pic>
    </p:spTree>
    <p:extLst>
      <p:ext uri="{BB962C8B-B14F-4D97-AF65-F5344CB8AC3E}">
        <p14:creationId xmlns:p14="http://schemas.microsoft.com/office/powerpoint/2010/main" val="108489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0000" y="794021"/>
            <a:ext cx="10440000" cy="613547"/>
          </a:xfrm>
        </p:spPr>
        <p:txBody>
          <a:bodyPr>
            <a:normAutofit/>
          </a:bodyPr>
          <a:lstStyle/>
          <a:p>
            <a:r>
              <a:rPr lang="nl-NL" dirty="0"/>
              <a:t>ATP metingen</a:t>
            </a:r>
          </a:p>
        </p:txBody>
      </p:sp>
      <p:sp>
        <p:nvSpPr>
          <p:cNvPr id="3" name="Tijdelijke aanduiding voor inhoud 2"/>
          <p:cNvSpPr>
            <a:spLocks noGrp="1"/>
          </p:cNvSpPr>
          <p:nvPr>
            <p:ph idx="1"/>
          </p:nvPr>
        </p:nvSpPr>
        <p:spPr/>
        <p:txBody>
          <a:bodyPr/>
          <a:lstStyle/>
          <a:p>
            <a:r>
              <a:rPr lang="nl-NL" dirty="0">
                <a:solidFill>
                  <a:srgbClr val="5E5E5E"/>
                </a:solidFill>
                <a:latin typeface="Varela Round" panose="020B0604020202020204" pitchFamily="2" charset="-79"/>
                <a:cs typeface="Varela Round" panose="020B0604020202020204" pitchFamily="2" charset="-79"/>
              </a:rPr>
              <a:t>Adenosine trifosfaat (ATP) </a:t>
            </a:r>
            <a:r>
              <a:rPr lang="nl-NL" b="0" i="0" dirty="0">
                <a:solidFill>
                  <a:srgbClr val="5E5E5E"/>
                </a:solidFill>
                <a:effectLst/>
                <a:latin typeface="Varela Round" panose="020B0604020202020204" pitchFamily="2" charset="-79"/>
                <a:cs typeface="Varela Round" panose="020B0604020202020204" pitchFamily="2" charset="-79"/>
              </a:rPr>
              <a:t> </a:t>
            </a:r>
          </a:p>
          <a:p>
            <a:endParaRPr lang="nl-NL" b="0" i="0" dirty="0">
              <a:solidFill>
                <a:srgbClr val="5E5E5E"/>
              </a:solidFill>
              <a:effectLst/>
              <a:latin typeface="Varela Round" panose="020B0604020202020204" pitchFamily="2" charset="-79"/>
              <a:cs typeface="Varela Round" panose="020B0604020202020204" pitchFamily="2" charset="-79"/>
            </a:endParaRPr>
          </a:p>
          <a:p>
            <a:endParaRPr lang="nl-NL" dirty="0"/>
          </a:p>
          <a:p>
            <a:endParaRPr lang="nl-NL" dirty="0"/>
          </a:p>
          <a:p>
            <a:endParaRPr lang="nl-NL" dirty="0"/>
          </a:p>
        </p:txBody>
      </p:sp>
      <p:sp>
        <p:nvSpPr>
          <p:cNvPr id="4" name="Tijdelijke aanduiding voor datum 3"/>
          <p:cNvSpPr>
            <a:spLocks noGrp="1"/>
          </p:cNvSpPr>
          <p:nvPr>
            <p:ph type="dt" sz="half" idx="10"/>
          </p:nvPr>
        </p:nvSpPr>
        <p:spPr/>
        <p:txBody>
          <a:bodyPr/>
          <a:lstStyle/>
          <a:p>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3</a:t>
            </a:fld>
            <a:endParaRPr lang="nl-NL">
              <a:solidFill>
                <a:srgbClr val="FFFFFF"/>
              </a:solidFill>
            </a:endParaRPr>
          </a:p>
        </p:txBody>
      </p:sp>
      <p:pic>
        <p:nvPicPr>
          <p:cNvPr id="7" name="Afbeelding 6">
            <a:extLst>
              <a:ext uri="{FF2B5EF4-FFF2-40B4-BE49-F238E27FC236}">
                <a16:creationId xmlns:a16="http://schemas.microsoft.com/office/drawing/2014/main" id="{553A0CFA-8514-A3DD-0790-75DB772BE1A0}"/>
              </a:ext>
            </a:extLst>
          </p:cNvPr>
          <p:cNvPicPr>
            <a:picLocks noChangeAspect="1"/>
          </p:cNvPicPr>
          <p:nvPr/>
        </p:nvPicPr>
        <p:blipFill>
          <a:blip r:embed="rId3"/>
          <a:stretch>
            <a:fillRect/>
          </a:stretch>
        </p:blipFill>
        <p:spPr>
          <a:xfrm>
            <a:off x="5467023" y="1812361"/>
            <a:ext cx="2282687" cy="1291328"/>
          </a:xfrm>
          <a:prstGeom prst="rect">
            <a:avLst/>
          </a:prstGeom>
        </p:spPr>
      </p:pic>
      <p:pic>
        <p:nvPicPr>
          <p:cNvPr id="8" name="Afbeelding 7" descr="Schermopname">
            <a:extLst>
              <a:ext uri="{FF2B5EF4-FFF2-40B4-BE49-F238E27FC236}">
                <a16:creationId xmlns:a16="http://schemas.microsoft.com/office/drawing/2014/main" id="{3287F252-3AA0-B64E-C30B-A501EA3FE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65" y="4381752"/>
            <a:ext cx="4763135" cy="838200"/>
          </a:xfrm>
          <a:prstGeom prst="rect">
            <a:avLst/>
          </a:prstGeom>
        </p:spPr>
      </p:pic>
      <p:pic>
        <p:nvPicPr>
          <p:cNvPr id="9" name="Afbeelding 8" descr="Schermopname">
            <a:extLst>
              <a:ext uri="{FF2B5EF4-FFF2-40B4-BE49-F238E27FC236}">
                <a16:creationId xmlns:a16="http://schemas.microsoft.com/office/drawing/2014/main" id="{8DFF4BE7-96E9-D573-46EB-DDC31B74F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561267"/>
            <a:ext cx="3755390" cy="2404110"/>
          </a:xfrm>
          <a:prstGeom prst="rect">
            <a:avLst/>
          </a:prstGeom>
        </p:spPr>
      </p:pic>
    </p:spTree>
    <p:extLst>
      <p:ext uri="{BB962C8B-B14F-4D97-AF65-F5344CB8AC3E}">
        <p14:creationId xmlns:p14="http://schemas.microsoft.com/office/powerpoint/2010/main" val="514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32F2E-8A91-8641-5FD4-4C287E85A689}"/>
              </a:ext>
            </a:extLst>
          </p:cNvPr>
          <p:cNvSpPr>
            <a:spLocks noGrp="1"/>
          </p:cNvSpPr>
          <p:nvPr>
            <p:ph type="title"/>
          </p:nvPr>
        </p:nvSpPr>
        <p:spPr/>
        <p:txBody>
          <a:bodyPr/>
          <a:lstStyle/>
          <a:p>
            <a:r>
              <a:rPr lang="nl-NL" dirty="0"/>
              <a:t>ATP meter</a:t>
            </a:r>
          </a:p>
        </p:txBody>
      </p:sp>
      <p:sp>
        <p:nvSpPr>
          <p:cNvPr id="3" name="Tijdelijke aanduiding voor inhoud 2">
            <a:extLst>
              <a:ext uri="{FF2B5EF4-FFF2-40B4-BE49-F238E27FC236}">
                <a16:creationId xmlns:a16="http://schemas.microsoft.com/office/drawing/2014/main" id="{F827DED1-C466-5760-3D78-E8917779BDB7}"/>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8A0DE711-60BC-6353-BD74-499A2471562D}"/>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FCF8C12D-D470-2021-92E0-2DD9FF0B7DEA}"/>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4F2E762C-74E2-8E9D-1988-4EDD3B0889E2}"/>
              </a:ext>
            </a:extLst>
          </p:cNvPr>
          <p:cNvSpPr>
            <a:spLocks noGrp="1"/>
          </p:cNvSpPr>
          <p:nvPr>
            <p:ph type="sldNum" sz="quarter" idx="12"/>
          </p:nvPr>
        </p:nvSpPr>
        <p:spPr/>
        <p:txBody>
          <a:bodyPr/>
          <a:lstStyle/>
          <a:p>
            <a:fld id="{1ED00D7C-37EB-5349-8ABC-105518C573F0}" type="slidenum">
              <a:rPr lang="nl-NL" smtClean="0">
                <a:solidFill>
                  <a:srgbClr val="FFFFFF"/>
                </a:solidFill>
              </a:rPr>
              <a:pPr/>
              <a:t>4</a:t>
            </a:fld>
            <a:endParaRPr lang="nl-NL">
              <a:solidFill>
                <a:srgbClr val="FFFFFF"/>
              </a:solidFill>
            </a:endParaRPr>
          </a:p>
        </p:txBody>
      </p:sp>
      <p:graphicFrame>
        <p:nvGraphicFramePr>
          <p:cNvPr id="7" name="Object 6">
            <a:extLst>
              <a:ext uri="{FF2B5EF4-FFF2-40B4-BE49-F238E27FC236}">
                <a16:creationId xmlns:a16="http://schemas.microsoft.com/office/drawing/2014/main" id="{C7EA6FA4-BC1E-0813-00CC-200CEC589678}"/>
              </a:ext>
            </a:extLst>
          </p:cNvPr>
          <p:cNvGraphicFramePr>
            <a:graphicFrameLocks noChangeAspect="1"/>
          </p:cNvGraphicFramePr>
          <p:nvPr>
            <p:extLst>
              <p:ext uri="{D42A27DB-BD31-4B8C-83A1-F6EECF244321}">
                <p14:modId xmlns:p14="http://schemas.microsoft.com/office/powerpoint/2010/main" val="329761863"/>
              </p:ext>
            </p:extLst>
          </p:nvPr>
        </p:nvGraphicFramePr>
        <p:xfrm>
          <a:off x="6014922" y="1342278"/>
          <a:ext cx="5097078" cy="4698160"/>
        </p:xfrm>
        <a:graphic>
          <a:graphicData uri="http://schemas.openxmlformats.org/presentationml/2006/ole">
            <mc:AlternateContent xmlns:mc="http://schemas.openxmlformats.org/markup-compatibility/2006">
              <mc:Choice xmlns:v="urn:schemas-microsoft-com:vml" Requires="v">
                <p:oleObj name="Bitmapafbeelding" r:id="rId2" imgW="1898640" imgH="2095560" progId="Paint.Picture">
                  <p:embed/>
                </p:oleObj>
              </mc:Choice>
              <mc:Fallback>
                <p:oleObj name="Bitmapafbeelding" r:id="rId2" imgW="1898640" imgH="2095560" progId="Paint.Picture">
                  <p:embed/>
                  <p:pic>
                    <p:nvPicPr>
                      <p:cNvPr id="5" name="Object 4">
                        <a:extLst>
                          <a:ext uri="{FF2B5EF4-FFF2-40B4-BE49-F238E27FC236}">
                            <a16:creationId xmlns:a16="http://schemas.microsoft.com/office/drawing/2014/main" id="{1F3F313D-62A1-7258-1BC3-AC9689402ABA}"/>
                          </a:ext>
                        </a:extLst>
                      </p:cNvPr>
                      <p:cNvPicPr/>
                      <p:nvPr/>
                    </p:nvPicPr>
                    <p:blipFill>
                      <a:blip r:embed="rId3"/>
                      <a:stretch>
                        <a:fillRect/>
                      </a:stretch>
                    </p:blipFill>
                    <p:spPr>
                      <a:xfrm>
                        <a:off x="6014922" y="1342278"/>
                        <a:ext cx="5097078" cy="4698160"/>
                      </a:xfrm>
                      <a:prstGeom prst="rect">
                        <a:avLst/>
                      </a:prstGeom>
                    </p:spPr>
                  </p:pic>
                </p:oleObj>
              </mc:Fallback>
            </mc:AlternateContent>
          </a:graphicData>
        </a:graphic>
      </p:graphicFrame>
      <p:pic>
        <p:nvPicPr>
          <p:cNvPr id="9" name="Afbeelding 8">
            <a:extLst>
              <a:ext uri="{FF2B5EF4-FFF2-40B4-BE49-F238E27FC236}">
                <a16:creationId xmlns:a16="http://schemas.microsoft.com/office/drawing/2014/main" id="{43A9EBFE-8864-EFBA-AD7D-DE8FC2F0730B}"/>
              </a:ext>
            </a:extLst>
          </p:cNvPr>
          <p:cNvPicPr>
            <a:picLocks noChangeAspect="1"/>
          </p:cNvPicPr>
          <p:nvPr/>
        </p:nvPicPr>
        <p:blipFill>
          <a:blip r:embed="rId4"/>
          <a:stretch>
            <a:fillRect/>
          </a:stretch>
        </p:blipFill>
        <p:spPr>
          <a:xfrm>
            <a:off x="2396997" y="2357858"/>
            <a:ext cx="3209925" cy="2667000"/>
          </a:xfrm>
          <a:prstGeom prst="rect">
            <a:avLst/>
          </a:prstGeom>
        </p:spPr>
      </p:pic>
    </p:spTree>
    <p:extLst>
      <p:ext uri="{BB962C8B-B14F-4D97-AF65-F5344CB8AC3E}">
        <p14:creationId xmlns:p14="http://schemas.microsoft.com/office/powerpoint/2010/main" val="9003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ATP meter</a:t>
            </a:r>
          </a:p>
        </p:txBody>
      </p:sp>
      <p:sp>
        <p:nvSpPr>
          <p:cNvPr id="3" name="Tijdelijke aanduiding voor inhoud 2"/>
          <p:cNvSpPr>
            <a:spLocks noGrp="1"/>
          </p:cNvSpPr>
          <p:nvPr>
            <p:ph idx="1"/>
          </p:nvPr>
        </p:nvSpPr>
        <p:spPr/>
        <p:txBody>
          <a:bodyPr/>
          <a:lstStyle/>
          <a:p>
            <a:endParaRPr lang="nl-NL" dirty="0"/>
          </a:p>
          <a:p>
            <a:pPr marL="0" indent="0">
              <a:buNone/>
            </a:pPr>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5</a:t>
            </a:fld>
            <a:endParaRPr lang="nl-NL">
              <a:solidFill>
                <a:srgbClr val="FFFFFF"/>
              </a:solidFill>
            </a:endParaRPr>
          </a:p>
        </p:txBody>
      </p:sp>
      <p:pic>
        <p:nvPicPr>
          <p:cNvPr id="7" name="Afbeelding 6">
            <a:extLst>
              <a:ext uri="{FF2B5EF4-FFF2-40B4-BE49-F238E27FC236}">
                <a16:creationId xmlns:a16="http://schemas.microsoft.com/office/drawing/2014/main" id="{9AC4DE23-71B0-4293-64CD-FEFD3320C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3532" y="1418512"/>
            <a:ext cx="7954868" cy="4621926"/>
          </a:xfrm>
          <a:prstGeom prst="rect">
            <a:avLst/>
          </a:prstGeom>
          <a:noFill/>
          <a:ln>
            <a:noFill/>
          </a:ln>
        </p:spPr>
      </p:pic>
    </p:spTree>
    <p:extLst>
      <p:ext uri="{BB962C8B-B14F-4D97-AF65-F5344CB8AC3E}">
        <p14:creationId xmlns:p14="http://schemas.microsoft.com/office/powerpoint/2010/main" val="310981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ATP meter</a:t>
            </a:r>
          </a:p>
        </p:txBody>
      </p:sp>
      <p:sp>
        <p:nvSpPr>
          <p:cNvPr id="3" name="Tijdelijke aanduiding voor inhoud 2"/>
          <p:cNvSpPr>
            <a:spLocks noGrp="1"/>
          </p:cNvSpPr>
          <p:nvPr>
            <p:ph idx="1"/>
          </p:nvPr>
        </p:nvSpPr>
        <p:spPr>
          <a:xfrm>
            <a:off x="875999" y="1938874"/>
            <a:ext cx="10440000" cy="4214813"/>
          </a:xfrm>
        </p:spPr>
        <p:txBody>
          <a:bodyPr/>
          <a:lstStyle/>
          <a:p>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3M™ Clean-Trace™ ATP Monitoring System Environmental Surfaces Sampling - YouTube</a:t>
            </a:r>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6</a:t>
            </a:fld>
            <a:endParaRPr lang="nl-NL">
              <a:solidFill>
                <a:srgbClr val="FFFFFF"/>
              </a:solidFill>
            </a:endParaRPr>
          </a:p>
        </p:txBody>
      </p:sp>
      <p:pic>
        <p:nvPicPr>
          <p:cNvPr id="7" name="Afbeelding 6">
            <a:extLst>
              <a:ext uri="{FF2B5EF4-FFF2-40B4-BE49-F238E27FC236}">
                <a16:creationId xmlns:a16="http://schemas.microsoft.com/office/drawing/2014/main" id="{E30D2231-DDDD-4ECD-840F-9EA17942AF8D}"/>
              </a:ext>
            </a:extLst>
          </p:cNvPr>
          <p:cNvPicPr>
            <a:picLocks noChangeAspect="1"/>
          </p:cNvPicPr>
          <p:nvPr/>
        </p:nvPicPr>
        <p:blipFill>
          <a:blip r:embed="rId3"/>
          <a:stretch>
            <a:fillRect/>
          </a:stretch>
        </p:blipFill>
        <p:spPr>
          <a:xfrm>
            <a:off x="2862676" y="2303999"/>
            <a:ext cx="6466647" cy="4052351"/>
          </a:xfrm>
          <a:prstGeom prst="rect">
            <a:avLst/>
          </a:prstGeom>
        </p:spPr>
      </p:pic>
    </p:spTree>
    <p:extLst>
      <p:ext uri="{BB962C8B-B14F-4D97-AF65-F5344CB8AC3E}">
        <p14:creationId xmlns:p14="http://schemas.microsoft.com/office/powerpoint/2010/main" val="334961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C27BA-E923-94B3-A77C-206B4CFC5D8B}"/>
              </a:ext>
            </a:extLst>
          </p:cNvPr>
          <p:cNvSpPr>
            <a:spLocks noGrp="1"/>
          </p:cNvSpPr>
          <p:nvPr>
            <p:ph type="title"/>
          </p:nvPr>
        </p:nvSpPr>
        <p:spPr/>
        <p:txBody>
          <a:bodyPr/>
          <a:lstStyle/>
          <a:p>
            <a:r>
              <a:rPr lang="nl-NL" dirty="0"/>
              <a:t>Bewaren van ATP </a:t>
            </a:r>
            <a:r>
              <a:rPr lang="nl-NL" dirty="0" err="1"/>
              <a:t>swabs</a:t>
            </a:r>
            <a:endParaRPr lang="nl-NL" dirty="0"/>
          </a:p>
        </p:txBody>
      </p:sp>
      <p:sp>
        <p:nvSpPr>
          <p:cNvPr id="3" name="Tijdelijke aanduiding voor inhoud 2">
            <a:extLst>
              <a:ext uri="{FF2B5EF4-FFF2-40B4-BE49-F238E27FC236}">
                <a16:creationId xmlns:a16="http://schemas.microsoft.com/office/drawing/2014/main" id="{4F6900BD-16DD-6AAB-AD01-44797543FF2C}"/>
              </a:ext>
            </a:extLst>
          </p:cNvPr>
          <p:cNvSpPr>
            <a:spLocks noGrp="1"/>
          </p:cNvSpPr>
          <p:nvPr>
            <p:ph idx="1"/>
          </p:nvPr>
        </p:nvSpPr>
        <p:spPr/>
        <p:txBody>
          <a:bodyPr/>
          <a:lstStyle/>
          <a:p>
            <a:r>
              <a:rPr lang="nl-NL" kern="100" dirty="0">
                <a:effectLst/>
                <a:latin typeface="Roboto Light" panose="02000000000000000000" pitchFamily="2" charset="0"/>
                <a:ea typeface="Roboto Light" panose="02000000000000000000" pitchFamily="2" charset="0"/>
                <a:cs typeface="Roboto Light" panose="02000000000000000000" pitchFamily="2" charset="0"/>
              </a:rPr>
              <a:t>Bewaar de </a:t>
            </a:r>
            <a:r>
              <a:rPr lang="nl-NL" kern="100" dirty="0" err="1">
                <a:effectLst/>
                <a:latin typeface="Roboto Light" panose="02000000000000000000" pitchFamily="2" charset="0"/>
                <a:ea typeface="Roboto Light" panose="02000000000000000000" pitchFamily="2" charset="0"/>
                <a:cs typeface="Roboto Light" panose="02000000000000000000" pitchFamily="2" charset="0"/>
              </a:rPr>
              <a:t>swabs</a:t>
            </a:r>
            <a:r>
              <a:rPr lang="nl-NL" kern="100" dirty="0">
                <a:effectLst/>
                <a:latin typeface="Roboto Light" panose="02000000000000000000" pitchFamily="2" charset="0"/>
                <a:ea typeface="Roboto Light" panose="02000000000000000000" pitchFamily="2" charset="0"/>
                <a:cs typeface="Roboto Light" panose="02000000000000000000" pitchFamily="2" charset="0"/>
              </a:rPr>
              <a:t> altijd in de originele verpakking. </a:t>
            </a:r>
          </a:p>
          <a:p>
            <a:endParaRPr lang="nl-NL" kern="100" dirty="0">
              <a:latin typeface="Roboto Light" panose="02000000000000000000" pitchFamily="2" charset="0"/>
              <a:ea typeface="Roboto Light" panose="02000000000000000000" pitchFamily="2" charset="0"/>
              <a:cs typeface="Roboto Light" panose="02000000000000000000" pitchFamily="2" charset="0"/>
            </a:endParaRPr>
          </a:p>
          <a:p>
            <a:r>
              <a:rPr lang="nl-NL" kern="100" dirty="0">
                <a:effectLst/>
                <a:latin typeface="Roboto Light" panose="02000000000000000000" pitchFamily="2" charset="0"/>
                <a:ea typeface="Roboto Light" panose="02000000000000000000" pitchFamily="2" charset="0"/>
                <a:cs typeface="Roboto Light" panose="02000000000000000000" pitchFamily="2" charset="0"/>
              </a:rPr>
              <a:t>De swabs moeten gekoeld bewaard worden tussen 2-8 °C. </a:t>
            </a:r>
          </a:p>
          <a:p>
            <a:endParaRPr lang="nl-NL" kern="100" dirty="0">
              <a:latin typeface="Roboto Light" panose="02000000000000000000" pitchFamily="2" charset="0"/>
              <a:ea typeface="Roboto Light" panose="02000000000000000000" pitchFamily="2" charset="0"/>
              <a:cs typeface="Roboto Light" panose="02000000000000000000" pitchFamily="2" charset="0"/>
            </a:endParaRPr>
          </a:p>
          <a:p>
            <a:r>
              <a:rPr lang="nl-NL" kern="100" dirty="0">
                <a:effectLst/>
                <a:latin typeface="Roboto Light" panose="02000000000000000000" pitchFamily="2" charset="0"/>
                <a:ea typeface="Roboto Light" panose="02000000000000000000" pitchFamily="2" charset="0"/>
                <a:cs typeface="Roboto Light" panose="02000000000000000000" pitchFamily="2" charset="0"/>
              </a:rPr>
              <a:t>De swabs mogen niet ingevroren worden. </a:t>
            </a:r>
          </a:p>
          <a:p>
            <a:endParaRPr lang="nl-NL"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
        <p:nvSpPr>
          <p:cNvPr id="4" name="Tijdelijke aanduiding voor datum 3">
            <a:extLst>
              <a:ext uri="{FF2B5EF4-FFF2-40B4-BE49-F238E27FC236}">
                <a16:creationId xmlns:a16="http://schemas.microsoft.com/office/drawing/2014/main" id="{BA0C1496-C076-A4AD-7996-1293A47B8DD9}"/>
              </a:ext>
            </a:extLst>
          </p:cNvPr>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a:solidFill>
                <a:srgbClr val="FFFFFF"/>
              </a:solidFill>
            </a:endParaRPr>
          </a:p>
        </p:txBody>
      </p:sp>
      <p:sp>
        <p:nvSpPr>
          <p:cNvPr id="5" name="Tijdelijke aanduiding voor voettekst 4">
            <a:extLst>
              <a:ext uri="{FF2B5EF4-FFF2-40B4-BE49-F238E27FC236}">
                <a16:creationId xmlns:a16="http://schemas.microsoft.com/office/drawing/2014/main" id="{E07E360F-7CCE-5B73-D823-9D3E9ECDCB8D}"/>
              </a:ext>
            </a:extLst>
          </p:cNvPr>
          <p:cNvSpPr>
            <a:spLocks noGrp="1"/>
          </p:cNvSpPr>
          <p:nvPr>
            <p:ph type="ftr" sz="quarter" idx="11"/>
          </p:nvPr>
        </p:nvSpPr>
        <p:spPr/>
        <p:txBody>
          <a:bodyPr/>
          <a:lstStyle/>
          <a:p>
            <a:r>
              <a:rPr lang="nl-NL">
                <a:solidFill>
                  <a:srgbClr val="FFFFFF"/>
                </a:solidFill>
              </a:rPr>
              <a:t>&lt;Deze tekst kun je aanpassen in de koptekst en voettekst &gt;</a:t>
            </a:r>
            <a:endParaRPr lang="nl-NL" dirty="0">
              <a:solidFill>
                <a:srgbClr val="FFFFFF"/>
              </a:solidFill>
            </a:endParaRPr>
          </a:p>
        </p:txBody>
      </p:sp>
      <p:sp>
        <p:nvSpPr>
          <p:cNvPr id="6" name="Tijdelijke aanduiding voor dianummer 5">
            <a:extLst>
              <a:ext uri="{FF2B5EF4-FFF2-40B4-BE49-F238E27FC236}">
                <a16:creationId xmlns:a16="http://schemas.microsoft.com/office/drawing/2014/main" id="{6DC350BC-D1B7-9D0D-3675-3619426CF508}"/>
              </a:ext>
            </a:extLst>
          </p:cNvPr>
          <p:cNvSpPr>
            <a:spLocks noGrp="1"/>
          </p:cNvSpPr>
          <p:nvPr>
            <p:ph type="sldNum" sz="quarter" idx="12"/>
          </p:nvPr>
        </p:nvSpPr>
        <p:spPr/>
        <p:txBody>
          <a:bodyPr/>
          <a:lstStyle/>
          <a:p>
            <a:fld id="{1ED00D7C-37EB-5349-8ABC-105518C573F0}" type="slidenum">
              <a:rPr lang="nl-NL" smtClean="0">
                <a:solidFill>
                  <a:srgbClr val="FFFFFF"/>
                </a:solidFill>
              </a:rPr>
              <a:pPr/>
              <a:t>7</a:t>
            </a:fld>
            <a:endParaRPr lang="nl-NL">
              <a:solidFill>
                <a:srgbClr val="FFFFFF"/>
              </a:solidFill>
            </a:endParaRPr>
          </a:p>
        </p:txBody>
      </p:sp>
    </p:spTree>
    <p:extLst>
      <p:ext uri="{BB962C8B-B14F-4D97-AF65-F5344CB8AC3E}">
        <p14:creationId xmlns:p14="http://schemas.microsoft.com/office/powerpoint/2010/main" val="46013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Meetpunten</a:t>
            </a:r>
          </a:p>
        </p:txBody>
      </p:sp>
      <p:sp>
        <p:nvSpPr>
          <p:cNvPr id="3" name="Tijdelijke aanduiding voor inhoud 2"/>
          <p:cNvSpPr>
            <a:spLocks noGrp="1"/>
          </p:cNvSpPr>
          <p:nvPr>
            <p:ph idx="1"/>
          </p:nvPr>
        </p:nvSpPr>
        <p:spPr/>
        <p:txBody>
          <a:bodyPr/>
          <a:lstStyle/>
          <a:p>
            <a:r>
              <a:rPr lang="nl-NL" dirty="0"/>
              <a:t>4 categorieën, 30 meetpunten</a:t>
            </a:r>
          </a:p>
          <a:p>
            <a:endParaRPr lang="nl-NL" dirty="0"/>
          </a:p>
          <a:p>
            <a:pPr lvl="1"/>
            <a:r>
              <a:rPr lang="nl-NL" dirty="0"/>
              <a:t>Medische hulpmiddelen</a:t>
            </a:r>
          </a:p>
          <a:p>
            <a:pPr lvl="1"/>
            <a:r>
              <a:rPr lang="nl-NL" dirty="0"/>
              <a:t>Cliëntgebonden materiaal</a:t>
            </a:r>
          </a:p>
          <a:p>
            <a:pPr lvl="1"/>
            <a:r>
              <a:rPr lang="nl-NL" dirty="0"/>
              <a:t>Sanitair</a:t>
            </a:r>
          </a:p>
          <a:p>
            <a:pPr lvl="1"/>
            <a:r>
              <a:rPr lang="nl-NL" dirty="0"/>
              <a:t>Afdelingsgebonden materiaal</a:t>
            </a:r>
          </a:p>
          <a:p>
            <a:pPr lvl="1"/>
            <a:endParaRPr lang="nl-NL" dirty="0"/>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8</a:t>
            </a:fld>
            <a:endParaRPr lang="nl-NL">
              <a:solidFill>
                <a:srgbClr val="FFFFFF"/>
              </a:solidFill>
            </a:endParaRPr>
          </a:p>
        </p:txBody>
      </p:sp>
    </p:spTree>
    <p:extLst>
      <p:ext uri="{BB962C8B-B14F-4D97-AF65-F5344CB8AC3E}">
        <p14:creationId xmlns:p14="http://schemas.microsoft.com/office/powerpoint/2010/main" val="202382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Meetmethode</a:t>
            </a:r>
          </a:p>
        </p:txBody>
      </p:sp>
      <p:sp>
        <p:nvSpPr>
          <p:cNvPr id="3" name="Tijdelijke aanduiding voor inhoud 2"/>
          <p:cNvSpPr>
            <a:spLocks noGrp="1"/>
          </p:cNvSpPr>
          <p:nvPr>
            <p:ph idx="1"/>
          </p:nvPr>
        </p:nvSpPr>
        <p:spPr>
          <a:xfrm>
            <a:off x="483940" y="1788836"/>
            <a:ext cx="10440000" cy="4214813"/>
          </a:xfrm>
        </p:spPr>
        <p:txBody>
          <a:bodyPr>
            <a:normAutofit/>
          </a:bodyPr>
          <a:lstStyle/>
          <a:p>
            <a:r>
              <a:rPr lang="nl-NL" dirty="0"/>
              <a:t>Grote, vlakke oppervlakken</a:t>
            </a:r>
          </a:p>
          <a:p>
            <a:pPr lvl="1"/>
            <a:r>
              <a:rPr lang="nl-NL" dirty="0" err="1"/>
              <a:t>Swab</a:t>
            </a:r>
            <a:r>
              <a:rPr lang="nl-NL" dirty="0"/>
              <a:t> een oppervlak van 100 cm2</a:t>
            </a:r>
          </a:p>
          <a:p>
            <a:pPr lvl="1"/>
            <a:endParaRPr lang="nl-NL" dirty="0"/>
          </a:p>
          <a:p>
            <a:endParaRPr lang="nl-NL" dirty="0"/>
          </a:p>
          <a:p>
            <a:r>
              <a:rPr lang="nl-NL" dirty="0"/>
              <a:t>Complexe oppervlakken</a:t>
            </a:r>
          </a:p>
          <a:p>
            <a:pPr lvl="1"/>
            <a:r>
              <a:rPr lang="nl-NL" dirty="0"/>
              <a:t>Probeer 100 cm2 te benaderen. </a:t>
            </a:r>
          </a:p>
          <a:p>
            <a:endParaRPr lang="nl-NL" dirty="0"/>
          </a:p>
          <a:p>
            <a:endParaRPr lang="nl-NL" dirty="0"/>
          </a:p>
          <a:p>
            <a:r>
              <a:rPr lang="nl-NL" dirty="0"/>
              <a:t>Kleine oppervlakken</a:t>
            </a:r>
          </a:p>
          <a:p>
            <a:pPr lvl="1"/>
            <a:r>
              <a:rPr lang="nl-NL" dirty="0" err="1"/>
              <a:t>Swab</a:t>
            </a:r>
            <a:r>
              <a:rPr lang="nl-NL" dirty="0"/>
              <a:t> het gehele oppervlak. </a:t>
            </a:r>
          </a:p>
        </p:txBody>
      </p:sp>
      <p:sp>
        <p:nvSpPr>
          <p:cNvPr id="4" name="Tijdelijke aanduiding voor datum 3"/>
          <p:cNvSpPr>
            <a:spLocks noGrp="1"/>
          </p:cNvSpPr>
          <p:nvPr>
            <p:ph type="dt" sz="half" idx="10"/>
          </p:nvPr>
        </p:nvSpPr>
        <p:spPr/>
        <p:txBody>
          <a:bodyPr/>
          <a:lstStyle/>
          <a:p>
            <a:fld id="{F14863DC-D92B-714E-ADFD-F60F4D484106}" type="datetime4">
              <a:rPr lang="nl-NL" smtClean="0">
                <a:solidFill>
                  <a:srgbClr val="FFFFFF"/>
                </a:solidFill>
              </a:rPr>
              <a:pPr/>
              <a:t>15 september 2023</a:t>
            </a:fld>
            <a:endParaRPr lang="nl-NL" dirty="0">
              <a:solidFill>
                <a:srgbClr val="FFFFFF"/>
              </a:solidFill>
            </a:endParaRPr>
          </a:p>
        </p:txBody>
      </p:sp>
      <p:sp>
        <p:nvSpPr>
          <p:cNvPr id="6" name="Tijdelijke aanduiding voor dianummer 5"/>
          <p:cNvSpPr>
            <a:spLocks noGrp="1"/>
          </p:cNvSpPr>
          <p:nvPr>
            <p:ph type="sldNum" sz="quarter" idx="12"/>
          </p:nvPr>
        </p:nvSpPr>
        <p:spPr/>
        <p:txBody>
          <a:bodyPr/>
          <a:lstStyle/>
          <a:p>
            <a:fld id="{1ED00D7C-37EB-5349-8ABC-105518C573F0}" type="slidenum">
              <a:rPr lang="nl-NL" smtClean="0">
                <a:solidFill>
                  <a:srgbClr val="FFFFFF"/>
                </a:solidFill>
              </a:rPr>
              <a:pPr/>
              <a:t>9</a:t>
            </a:fld>
            <a:endParaRPr lang="nl-NL">
              <a:solidFill>
                <a:srgbClr val="FFFFFF"/>
              </a:solidFill>
            </a:endParaRPr>
          </a:p>
        </p:txBody>
      </p:sp>
      <p:sp>
        <p:nvSpPr>
          <p:cNvPr id="5" name="Rectangle 2">
            <a:extLst>
              <a:ext uri="{FF2B5EF4-FFF2-40B4-BE49-F238E27FC236}">
                <a16:creationId xmlns:a16="http://schemas.microsoft.com/office/drawing/2014/main" id="{2622AEA3-0B72-036D-BC77-A169095133B1}"/>
              </a:ext>
            </a:extLst>
          </p:cNvPr>
          <p:cNvSpPr>
            <a:spLocks noChangeArrowheads="1"/>
          </p:cNvSpPr>
          <p:nvPr/>
        </p:nvSpPr>
        <p:spPr bwMode="auto">
          <a:xfrm>
            <a:off x="-365125" y="-1298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10">
            <a:extLst>
              <a:ext uri="{FF2B5EF4-FFF2-40B4-BE49-F238E27FC236}">
                <a16:creationId xmlns:a16="http://schemas.microsoft.com/office/drawing/2014/main" id="{C1E07F85-FBEE-E156-4231-C57C315D8B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5" name="Object 14">
            <a:extLst>
              <a:ext uri="{FF2B5EF4-FFF2-40B4-BE49-F238E27FC236}">
                <a16:creationId xmlns:a16="http://schemas.microsoft.com/office/drawing/2014/main" id="{9D7AF733-4BB1-2DCB-72A5-836FA8F17B74}"/>
              </a:ext>
            </a:extLst>
          </p:cNvPr>
          <p:cNvGraphicFramePr>
            <a:graphicFrameLocks noChangeAspect="1"/>
          </p:cNvGraphicFramePr>
          <p:nvPr>
            <p:extLst>
              <p:ext uri="{D42A27DB-BD31-4B8C-83A1-F6EECF244321}">
                <p14:modId xmlns:p14="http://schemas.microsoft.com/office/powerpoint/2010/main" val="2989674558"/>
              </p:ext>
            </p:extLst>
          </p:nvPr>
        </p:nvGraphicFramePr>
        <p:xfrm>
          <a:off x="5934875" y="1047248"/>
          <a:ext cx="1459673" cy="1865843"/>
        </p:xfrm>
        <a:graphic>
          <a:graphicData uri="http://schemas.openxmlformats.org/presentationml/2006/ole">
            <mc:AlternateContent xmlns:mc="http://schemas.openxmlformats.org/markup-compatibility/2006">
              <mc:Choice xmlns:v="urn:schemas-microsoft-com:vml" Requires="v">
                <p:oleObj name="Bitmapafbeelding" r:id="rId2" imgW="1943200" imgH="2488889" progId="Paint.Picture">
                  <p:embed/>
                </p:oleObj>
              </mc:Choice>
              <mc:Fallback>
                <p:oleObj name="Bitmapafbeelding" r:id="rId2" imgW="1943200" imgH="2488889" progId="Paint.Picture">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5" y="1047248"/>
                        <a:ext cx="1459673" cy="1865843"/>
                      </a:xfrm>
                      <a:prstGeom prst="rect">
                        <a:avLst/>
                      </a:prstGeom>
                      <a:noFill/>
                    </p:spPr>
                  </p:pic>
                </p:oleObj>
              </mc:Fallback>
            </mc:AlternateContent>
          </a:graphicData>
        </a:graphic>
      </p:graphicFrame>
      <p:sp>
        <p:nvSpPr>
          <p:cNvPr id="16" name="Rectangle 12">
            <a:extLst>
              <a:ext uri="{FF2B5EF4-FFF2-40B4-BE49-F238E27FC236}">
                <a16:creationId xmlns:a16="http://schemas.microsoft.com/office/drawing/2014/main" id="{EAEFA475-E151-A190-C500-D7CFB4106389}"/>
              </a:ext>
            </a:extLst>
          </p:cNvPr>
          <p:cNvSpPr>
            <a:spLocks noChangeArrowheads="1"/>
          </p:cNvSpPr>
          <p:nvPr/>
        </p:nvSpPr>
        <p:spPr bwMode="auto">
          <a:xfrm>
            <a:off x="-333205"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7" name="Object 16">
            <a:extLst>
              <a:ext uri="{FF2B5EF4-FFF2-40B4-BE49-F238E27FC236}">
                <a16:creationId xmlns:a16="http://schemas.microsoft.com/office/drawing/2014/main" id="{CAEF059B-917E-0ECC-E491-F46C075C578C}"/>
              </a:ext>
            </a:extLst>
          </p:cNvPr>
          <p:cNvGraphicFramePr>
            <a:graphicFrameLocks noChangeAspect="1"/>
          </p:cNvGraphicFramePr>
          <p:nvPr>
            <p:extLst>
              <p:ext uri="{D42A27DB-BD31-4B8C-83A1-F6EECF244321}">
                <p14:modId xmlns:p14="http://schemas.microsoft.com/office/powerpoint/2010/main" val="2289096452"/>
              </p:ext>
            </p:extLst>
          </p:nvPr>
        </p:nvGraphicFramePr>
        <p:xfrm>
          <a:off x="6096000" y="3200037"/>
          <a:ext cx="1894104" cy="1489745"/>
        </p:xfrm>
        <a:graphic>
          <a:graphicData uri="http://schemas.openxmlformats.org/presentationml/2006/ole">
            <mc:AlternateContent xmlns:mc="http://schemas.openxmlformats.org/markup-compatibility/2006">
              <mc:Choice xmlns:v="urn:schemas-microsoft-com:vml" Requires="v">
                <p:oleObj name="Bitmapafbeelding" r:id="rId4" imgW="2127359" imgH="1676486" progId="Paint.Picture">
                  <p:embed/>
                </p:oleObj>
              </mc:Choice>
              <mc:Fallback>
                <p:oleObj name="Bitmapafbeelding" r:id="rId4" imgW="2127359" imgH="1676486"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200037"/>
                        <a:ext cx="1894104" cy="1489745"/>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AE3A08C9-111F-D4AA-CFB3-97DAD57AC332}"/>
              </a:ext>
            </a:extLst>
          </p:cNvPr>
          <p:cNvSpPr>
            <a:spLocks noChangeArrowheads="1"/>
          </p:cNvSpPr>
          <p:nvPr/>
        </p:nvSpPr>
        <p:spPr bwMode="auto">
          <a:xfrm>
            <a:off x="102270" y="930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9" name="Object 18">
            <a:extLst>
              <a:ext uri="{FF2B5EF4-FFF2-40B4-BE49-F238E27FC236}">
                <a16:creationId xmlns:a16="http://schemas.microsoft.com/office/drawing/2014/main" id="{43671490-AD8E-9360-1299-ECF7270D85B0}"/>
              </a:ext>
            </a:extLst>
          </p:cNvPr>
          <p:cNvGraphicFramePr>
            <a:graphicFrameLocks noChangeAspect="1"/>
          </p:cNvGraphicFramePr>
          <p:nvPr>
            <p:extLst>
              <p:ext uri="{D42A27DB-BD31-4B8C-83A1-F6EECF244321}">
                <p14:modId xmlns:p14="http://schemas.microsoft.com/office/powerpoint/2010/main" val="3925585946"/>
              </p:ext>
            </p:extLst>
          </p:nvPr>
        </p:nvGraphicFramePr>
        <p:xfrm>
          <a:off x="6038748" y="5109494"/>
          <a:ext cx="1894104" cy="1295393"/>
        </p:xfrm>
        <a:graphic>
          <a:graphicData uri="http://schemas.openxmlformats.org/presentationml/2006/ole">
            <mc:AlternateContent xmlns:mc="http://schemas.openxmlformats.org/markup-compatibility/2006">
              <mc:Choice xmlns:v="urn:schemas-microsoft-com:vml" Requires="v">
                <p:oleObj name="Bitmapafbeelding" r:id="rId6" imgW="4457929" imgH="3041806" progId="Paint.Picture">
                  <p:embed/>
                </p:oleObj>
              </mc:Choice>
              <mc:Fallback>
                <p:oleObj name="Bitmapafbeelding" r:id="rId6" imgW="4457929" imgH="3041806" progId="Paint.Pictur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748" y="5109494"/>
                        <a:ext cx="1894104" cy="1295393"/>
                      </a:xfrm>
                      <a:prstGeom prst="rect">
                        <a:avLst/>
                      </a:prstGeom>
                      <a:noFill/>
                    </p:spPr>
                  </p:pic>
                </p:oleObj>
              </mc:Fallback>
            </mc:AlternateContent>
          </a:graphicData>
        </a:graphic>
      </p:graphicFrame>
    </p:spTree>
    <p:extLst>
      <p:ext uri="{BB962C8B-B14F-4D97-AF65-F5344CB8AC3E}">
        <p14:creationId xmlns:p14="http://schemas.microsoft.com/office/powerpoint/2010/main" val="34853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ZA_Regionaal_Noord Brabant_Template">
  <a:themeElements>
    <a:clrScheme name="RZA kleuren">
      <a:dk1>
        <a:srgbClr val="000000"/>
      </a:dk1>
      <a:lt1>
        <a:srgbClr val="FFFFFF"/>
      </a:lt1>
      <a:dk2>
        <a:srgbClr val="44546A"/>
      </a:dk2>
      <a:lt2>
        <a:srgbClr val="FFFFFF"/>
      </a:lt2>
      <a:accent1>
        <a:srgbClr val="5388C7"/>
      </a:accent1>
      <a:accent2>
        <a:srgbClr val="F6A800"/>
      </a:accent2>
      <a:accent3>
        <a:srgbClr val="82BE23"/>
      </a:accent3>
      <a:accent4>
        <a:srgbClr val="2FAC66"/>
      </a:accent4>
      <a:accent5>
        <a:srgbClr val="009989"/>
      </a:accent5>
      <a:accent6>
        <a:srgbClr val="8B5B24"/>
      </a:accent6>
      <a:hlink>
        <a:srgbClr val="006390"/>
      </a:hlink>
      <a:folHlink>
        <a:srgbClr val="93569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ZA_Regionaal_Noord Brabant_Template" id="{A34DFAF9-7741-4C3E-8F9C-C8C6A080FA17}" vid="{0F1286FD-3251-49E5-91E0-03715A8297D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947</Words>
  <Application>Microsoft Office PowerPoint</Application>
  <PresentationFormat>Breedbeeld</PresentationFormat>
  <Paragraphs>157</Paragraphs>
  <Slides>22</Slides>
  <Notes>3</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30" baseType="lpstr">
      <vt:lpstr>Arial</vt:lpstr>
      <vt:lpstr>Calibri</vt:lpstr>
      <vt:lpstr>Roboto</vt:lpstr>
      <vt:lpstr>Roboto Light</vt:lpstr>
      <vt:lpstr>Roboto Slab Light</vt:lpstr>
      <vt:lpstr>Varela Round</vt:lpstr>
      <vt:lpstr>RZA_Regionaal_Noord Brabant_Template</vt:lpstr>
      <vt:lpstr>Bitmapafbeelding</vt:lpstr>
      <vt:lpstr>Instructiebijeenkomst  Audit ‘Hoe schoon is schoon’ Woonzorgcentra</vt:lpstr>
      <vt:lpstr>Achtergrond</vt:lpstr>
      <vt:lpstr>ATP metingen</vt:lpstr>
      <vt:lpstr>ATP meter</vt:lpstr>
      <vt:lpstr>ATP meter</vt:lpstr>
      <vt:lpstr>ATP meter</vt:lpstr>
      <vt:lpstr>Bewaren van ATP swabs</vt:lpstr>
      <vt:lpstr>Meetpunten</vt:lpstr>
      <vt:lpstr>Meetmethode</vt:lpstr>
      <vt:lpstr>Te meten oppervlakken</vt:lpstr>
      <vt:lpstr>PowerPoint-presentatie</vt:lpstr>
      <vt:lpstr>PowerPoint-presentatie</vt:lpstr>
      <vt:lpstr>PowerPoint-presentatie</vt:lpstr>
      <vt:lpstr>PowerPoint-presentatie</vt:lpstr>
      <vt:lpstr>PowerPoint-presentatie</vt:lpstr>
      <vt:lpstr>Meetmoment</vt:lpstr>
      <vt:lpstr>Resultaten</vt:lpstr>
      <vt:lpstr>Resultaten</vt:lpstr>
      <vt:lpstr>Vragenlijst schoonmaak – per afdeling</vt:lpstr>
      <vt:lpstr>Vragenlijst schoonmaak</vt:lpstr>
      <vt:lpstr>Data analyse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Ina Willemsen</dc:creator>
  <cp:lastModifiedBy>Talitha Vrijmoeth</cp:lastModifiedBy>
  <cp:revision>65</cp:revision>
  <cp:lastPrinted>2018-05-31T14:51:36Z</cp:lastPrinted>
  <dcterms:created xsi:type="dcterms:W3CDTF">2018-05-30T10:14:33Z</dcterms:created>
  <dcterms:modified xsi:type="dcterms:W3CDTF">2023-09-15T11:46:22Z</dcterms:modified>
</cp:coreProperties>
</file>